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Lst>
  <p:sldSz cy="10287000" cx="18288000"/>
  <p:notesSz cx="6858000" cy="9144000"/>
  <p:embeddedFontLst>
    <p:embeddedFont>
      <p:font typeface="Montserrat"/>
      <p:bold r:id="rId125"/>
      <p:boldItalic r:id="rId126"/>
    </p:embeddedFont>
    <p:embeddedFont>
      <p:font typeface="Poppins"/>
      <p:bold r:id="rId127"/>
      <p:boldItalic r:id="rId128"/>
    </p:embeddedFont>
    <p:embeddedFont>
      <p:font typeface="Open Sans"/>
      <p:bold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31" roundtripDataSignature="AMtx7mg3mVawMId+EAoqLp31vHPrRHqb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OpenSans-bold.fntdata"/><Relationship Id="rId128" Type="http://schemas.openxmlformats.org/officeDocument/2006/relationships/font" Target="fonts/Poppins-boldItalic.fntdata"/><Relationship Id="rId127" Type="http://schemas.openxmlformats.org/officeDocument/2006/relationships/font" Target="fonts/Poppins-bold.fntdata"/><Relationship Id="rId126" Type="http://schemas.openxmlformats.org/officeDocument/2006/relationships/font" Target="fonts/Montserrat-boldItalic.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Montserrat-bold.fntdata"/><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1" Type="http://customschemas.google.com/relationships/presentationmetadata" Target="metadata"/><Relationship Id="rId130" Type="http://schemas.openxmlformats.org/officeDocument/2006/relationships/font" Target="fonts/OpenSans-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Năm 2011 nổ rộ ptkt và câu chuyện mua cp có lnst tăng nhưng giá ko tăng- trong khi đó cp làm ăn lỗ nhưng giá tăng mạnh vì đâu cơ =&gt; ptcb ko giải quyết đc vđ này</a:t>
            </a:r>
            <a:endParaRPr/>
          </a:p>
        </p:txBody>
      </p:sp>
      <p:sp>
        <p:nvSpPr>
          <p:cNvPr id="216" name="Google Shape;21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Bổ sung thêm giai đoạn phân phối</a:t>
            </a:r>
            <a:endParaRPr/>
          </a:p>
        </p:txBody>
      </p:sp>
      <p:sp>
        <p:nvSpPr>
          <p:cNvPr id="286" name="Google Shape;28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Nến nhật</a:t>
            </a:r>
            <a:endParaRPr/>
          </a:p>
        </p:txBody>
      </p:sp>
      <p:sp>
        <p:nvSpPr>
          <p:cNvPr id="402" name="Google Shape;40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Giới thiệu về các trường phái đầu tư tài chính: FA (Fundamental Analysis) – TA, ném phi tiêu</a:t>
            </a:r>
            <a:endParaRPr/>
          </a:p>
        </p:txBody>
      </p:sp>
      <p:sp>
        <p:nvSpPr>
          <p:cNvPr id="112" name="Google Shape;11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3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2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2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2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2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2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2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2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2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2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9"/>
          <p:cNvSpPr/>
          <p:nvPr>
            <p:ph idx="2" type="pic"/>
          </p:nvPr>
        </p:nvSpPr>
        <p:spPr>
          <a:xfrm>
            <a:off x="1792288" y="612775"/>
            <a:ext cx="5486400" cy="4114800"/>
          </a:xfrm>
          <a:prstGeom prst="rect">
            <a:avLst/>
          </a:prstGeom>
          <a:noFill/>
          <a:ln>
            <a:noFill/>
          </a:ln>
        </p:spPr>
      </p:sp>
      <p:sp>
        <p:nvSpPr>
          <p:cNvPr id="68" name="Google Shape;68;p12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22.jpg"/><Relationship Id="rId5"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4.jpg"/><Relationship Id="rId4" Type="http://schemas.openxmlformats.org/officeDocument/2006/relationships/image" Target="../media/image18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4.jpg"/><Relationship Id="rId4" Type="http://schemas.openxmlformats.org/officeDocument/2006/relationships/image" Target="../media/image1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4.jpg"/><Relationship Id="rId4" Type="http://schemas.openxmlformats.org/officeDocument/2006/relationships/image" Target="../media/image1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4.jpg"/><Relationship Id="rId4" Type="http://schemas.openxmlformats.org/officeDocument/2006/relationships/image" Target="../media/image17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4.jpg"/><Relationship Id="rId4" Type="http://schemas.openxmlformats.org/officeDocument/2006/relationships/image" Target="../media/image17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4.jpg"/><Relationship Id="rId4" Type="http://schemas.openxmlformats.org/officeDocument/2006/relationships/image" Target="../media/image17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8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4.jpg"/><Relationship Id="rId4" Type="http://schemas.openxmlformats.org/officeDocument/2006/relationships/image" Target="../media/image179.jpg"/><Relationship Id="rId5" Type="http://schemas.openxmlformats.org/officeDocument/2006/relationships/image" Target="../media/image2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4.jpg"/><Relationship Id="rId4" Type="http://schemas.openxmlformats.org/officeDocument/2006/relationships/image" Target="../media/image186.jpg"/><Relationship Id="rId5" Type="http://schemas.openxmlformats.org/officeDocument/2006/relationships/image" Target="../media/image42.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4.jpg"/><Relationship Id="rId4" Type="http://schemas.openxmlformats.org/officeDocument/2006/relationships/image" Target="../media/image183.jpg"/><Relationship Id="rId5" Type="http://schemas.openxmlformats.org/officeDocument/2006/relationships/image" Target="../media/image180.jpg"/><Relationship Id="rId6" Type="http://schemas.openxmlformats.org/officeDocument/2006/relationships/image" Target="../media/image18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2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4.jpg"/><Relationship Id="rId4" Type="http://schemas.openxmlformats.org/officeDocument/2006/relationships/image" Target="../media/image7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4.jpg"/><Relationship Id="rId4" Type="http://schemas.openxmlformats.org/officeDocument/2006/relationships/image" Target="../media/image18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4.jpg"/><Relationship Id="rId4" Type="http://schemas.openxmlformats.org/officeDocument/2006/relationships/image" Target="../media/image14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4.jpg"/><Relationship Id="rId4" Type="http://schemas.openxmlformats.org/officeDocument/2006/relationships/image" Target="../media/image203.jpg"/><Relationship Id="rId5" Type="http://schemas.openxmlformats.org/officeDocument/2006/relationships/image" Target="../media/image192.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34.jpg"/><Relationship Id="rId4" Type="http://schemas.openxmlformats.org/officeDocument/2006/relationships/image" Target="../media/image75.jpg"/><Relationship Id="rId5" Type="http://schemas.openxmlformats.org/officeDocument/2006/relationships/image" Target="../media/image1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4.jpg"/><Relationship Id="rId4" Type="http://schemas.openxmlformats.org/officeDocument/2006/relationships/image" Target="../media/image19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4.jpg"/><Relationship Id="rId4" Type="http://schemas.openxmlformats.org/officeDocument/2006/relationships/image" Target="../media/image189.jpg"/><Relationship Id="rId5" Type="http://schemas.openxmlformats.org/officeDocument/2006/relationships/image" Target="../media/image190.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4.jpg"/><Relationship Id="rId4" Type="http://schemas.openxmlformats.org/officeDocument/2006/relationships/image" Target="../media/image187.jpg"/><Relationship Id="rId5" Type="http://schemas.openxmlformats.org/officeDocument/2006/relationships/image" Target="../media/image197.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4.jpg"/><Relationship Id="rId4" Type="http://schemas.openxmlformats.org/officeDocument/2006/relationships/image" Target="../media/image199.png"/><Relationship Id="rId5" Type="http://schemas.openxmlformats.org/officeDocument/2006/relationships/hyperlink" Target="https://vi.wikipedia.org/wiki/Gi%E1%BA%A3i_Nobel_Kinh_t%E1%BA%BF"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95.png"/><Relationship Id="rId4" Type="http://schemas.openxmlformats.org/officeDocument/2006/relationships/image" Target="../media/image2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24.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28.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jpg"/><Relationship Id="rId4" Type="http://schemas.openxmlformats.org/officeDocument/2006/relationships/image" Target="../media/image29.jp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33.jpg"/><Relationship Id="rId5"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30.jpg"/><Relationship Id="rId5"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51.jp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40.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jpg"/><Relationship Id="rId4" Type="http://schemas.openxmlformats.org/officeDocument/2006/relationships/image" Target="../media/image55.png"/><Relationship Id="rId5" Type="http://schemas.openxmlformats.org/officeDocument/2006/relationships/image" Target="../media/image41.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54.jpg"/><Relationship Id="rId5"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7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47.jpg"/><Relationship Id="rId5" Type="http://schemas.openxmlformats.org/officeDocument/2006/relationships/image" Target="../media/image4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jpg"/><Relationship Id="rId4" Type="http://schemas.openxmlformats.org/officeDocument/2006/relationships/image" Target="../media/image75.jpg"/><Relationship Id="rId5"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jp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jpg"/><Relationship Id="rId4" Type="http://schemas.openxmlformats.org/officeDocument/2006/relationships/image" Target="../media/image6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jpg"/><Relationship Id="rId4" Type="http://schemas.openxmlformats.org/officeDocument/2006/relationships/image" Target="../media/image42.jpg"/><Relationship Id="rId5"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jpg"/><Relationship Id="rId4" Type="http://schemas.openxmlformats.org/officeDocument/2006/relationships/image" Target="../media/image53.jpg"/><Relationship Id="rId5" Type="http://schemas.openxmlformats.org/officeDocument/2006/relationships/image" Target="../media/image5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jpg"/><Relationship Id="rId4" Type="http://schemas.openxmlformats.org/officeDocument/2006/relationships/image" Target="../media/image49.jpg"/><Relationship Id="rId5" Type="http://schemas.openxmlformats.org/officeDocument/2006/relationships/image" Target="../media/image6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7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jp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4.jpg"/><Relationship Id="rId4" Type="http://schemas.openxmlformats.org/officeDocument/2006/relationships/image" Target="../media/image58.png"/><Relationship Id="rId5" Type="http://schemas.openxmlformats.org/officeDocument/2006/relationships/image" Target="../media/image6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4.jpg"/><Relationship Id="rId4" Type="http://schemas.openxmlformats.org/officeDocument/2006/relationships/image" Target="../media/image63.png"/><Relationship Id="rId5"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4.jpg"/><Relationship Id="rId4" Type="http://schemas.openxmlformats.org/officeDocument/2006/relationships/image" Target="../media/image63.png"/><Relationship Id="rId5"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4.jpg"/><Relationship Id="rId4" Type="http://schemas.openxmlformats.org/officeDocument/2006/relationships/image" Target="../media/image56.jpg"/><Relationship Id="rId5" Type="http://schemas.openxmlformats.org/officeDocument/2006/relationships/image" Target="../media/image6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4.jpg"/><Relationship Id="rId4" Type="http://schemas.openxmlformats.org/officeDocument/2006/relationships/image" Target="../media/image65.png"/><Relationship Id="rId5" Type="http://schemas.openxmlformats.org/officeDocument/2006/relationships/image" Target="../media/image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4.jp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69.jpg"/><Relationship Id="rId5"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4.jpg"/><Relationship Id="rId4" Type="http://schemas.openxmlformats.org/officeDocument/2006/relationships/image" Target="../media/image74.jpg"/><Relationship Id="rId5"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4.jpg"/><Relationship Id="rId4" Type="http://schemas.openxmlformats.org/officeDocument/2006/relationships/image" Target="../media/image78.png"/><Relationship Id="rId5"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4.jpg"/><Relationship Id="rId4" Type="http://schemas.openxmlformats.org/officeDocument/2006/relationships/image" Target="../media/image91.png"/><Relationship Id="rId5"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4.jp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4.jpg"/><Relationship Id="rId4" Type="http://schemas.openxmlformats.org/officeDocument/2006/relationships/image" Target="../media/image86.png"/><Relationship Id="rId5"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4.jpg"/><Relationship Id="rId4" Type="http://schemas.openxmlformats.org/officeDocument/2006/relationships/image" Target="../media/image94.png"/><Relationship Id="rId5" Type="http://schemas.openxmlformats.org/officeDocument/2006/relationships/image" Target="../media/image9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4.jpg"/><Relationship Id="rId4" Type="http://schemas.openxmlformats.org/officeDocument/2006/relationships/image" Target="../media/image76.png"/><Relationship Id="rId5" Type="http://schemas.openxmlformats.org/officeDocument/2006/relationships/image" Target="../media/image9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4.jpg"/><Relationship Id="rId4" Type="http://schemas.openxmlformats.org/officeDocument/2006/relationships/image" Target="../media/image92.jpg"/><Relationship Id="rId5" Type="http://schemas.openxmlformats.org/officeDocument/2006/relationships/image" Target="../media/image8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4.jp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4.jpg"/><Relationship Id="rId4" Type="http://schemas.openxmlformats.org/officeDocument/2006/relationships/image" Target="../media/image123.jpg"/><Relationship Id="rId5"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4.jpg"/><Relationship Id="rId4" Type="http://schemas.openxmlformats.org/officeDocument/2006/relationships/image" Target="../media/image89.png"/><Relationship Id="rId5"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4.jp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4.jpg"/><Relationship Id="rId4" Type="http://schemas.openxmlformats.org/officeDocument/2006/relationships/image" Target="../media/image62.jpg"/><Relationship Id="rId5" Type="http://schemas.openxmlformats.org/officeDocument/2006/relationships/image" Target="../media/image9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4.jp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4.jpg"/><Relationship Id="rId4" Type="http://schemas.openxmlformats.org/officeDocument/2006/relationships/image" Target="../media/image106.png"/><Relationship Id="rId5" Type="http://schemas.openxmlformats.org/officeDocument/2006/relationships/image" Target="../media/image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4.jp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4.jpg"/><Relationship Id="rId4" Type="http://schemas.openxmlformats.org/officeDocument/2006/relationships/image" Target="../media/image101.png"/><Relationship Id="rId5" Type="http://schemas.openxmlformats.org/officeDocument/2006/relationships/image" Target="../media/image1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4.jp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gif"/><Relationship Id="rId5"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4.jpg"/><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2.png"/><Relationship Id="rId4" Type="http://schemas.openxmlformats.org/officeDocument/2006/relationships/image" Target="../media/image11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4.jp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4.jpg"/><Relationship Id="rId4" Type="http://schemas.openxmlformats.org/officeDocument/2006/relationships/image" Target="../media/image71.jpg"/><Relationship Id="rId5" Type="http://schemas.openxmlformats.org/officeDocument/2006/relationships/image" Target="../media/image1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4.jpg"/><Relationship Id="rId4" Type="http://schemas.openxmlformats.org/officeDocument/2006/relationships/image" Target="../media/image120.png"/><Relationship Id="rId5" Type="http://schemas.openxmlformats.org/officeDocument/2006/relationships/image" Target="../media/image1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4.jpg"/><Relationship Id="rId4" Type="http://schemas.openxmlformats.org/officeDocument/2006/relationships/image" Target="../media/image111.png"/><Relationship Id="rId5"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4.jp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4.jpg"/><Relationship Id="rId4" Type="http://schemas.openxmlformats.org/officeDocument/2006/relationships/image" Target="../media/image128.png"/><Relationship Id="rId5" Type="http://schemas.openxmlformats.org/officeDocument/2006/relationships/image" Target="../media/image1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4.jpg"/><Relationship Id="rId4" Type="http://schemas.openxmlformats.org/officeDocument/2006/relationships/image" Target="../media/image1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4.jpg"/><Relationship Id="rId4" Type="http://schemas.openxmlformats.org/officeDocument/2006/relationships/image" Target="../media/image121.png"/><Relationship Id="rId5" Type="http://schemas.openxmlformats.org/officeDocument/2006/relationships/image" Target="../media/image1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43.jpg"/><Relationship Id="rId5"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4.jpg"/><Relationship Id="rId4" Type="http://schemas.openxmlformats.org/officeDocument/2006/relationships/image" Target="../media/image140.png"/><Relationship Id="rId5" Type="http://schemas.openxmlformats.org/officeDocument/2006/relationships/image" Target="../media/image1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4.jpg"/><Relationship Id="rId4" Type="http://schemas.openxmlformats.org/officeDocument/2006/relationships/image" Target="../media/image127.jpg"/><Relationship Id="rId5" Type="http://schemas.openxmlformats.org/officeDocument/2006/relationships/image" Target="../media/image1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4.jpg"/><Relationship Id="rId4" Type="http://schemas.openxmlformats.org/officeDocument/2006/relationships/image" Target="../media/image146.png"/><Relationship Id="rId5"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2.png"/><Relationship Id="rId4" Type="http://schemas.openxmlformats.org/officeDocument/2006/relationships/image" Target="../media/image14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4.jpg"/><Relationship Id="rId4" Type="http://schemas.openxmlformats.org/officeDocument/2006/relationships/image" Target="../media/image137.jpg"/><Relationship Id="rId5" Type="http://schemas.openxmlformats.org/officeDocument/2006/relationships/image" Target="../media/image1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4.jpg"/><Relationship Id="rId4" Type="http://schemas.openxmlformats.org/officeDocument/2006/relationships/image" Target="../media/image122.png"/><Relationship Id="rId5" Type="http://schemas.openxmlformats.org/officeDocument/2006/relationships/image" Target="../media/image1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4.jpg"/><Relationship Id="rId4" Type="http://schemas.openxmlformats.org/officeDocument/2006/relationships/image" Target="../media/image172.png"/><Relationship Id="rId5" Type="http://schemas.openxmlformats.org/officeDocument/2006/relationships/image" Target="../media/image1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4.jpg"/><Relationship Id="rId4" Type="http://schemas.openxmlformats.org/officeDocument/2006/relationships/image" Target="../media/image134.png"/><Relationship Id="rId5" Type="http://schemas.openxmlformats.org/officeDocument/2006/relationships/image" Target="../media/image1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4.jpg"/><Relationship Id="rId4" Type="http://schemas.openxmlformats.org/officeDocument/2006/relationships/image" Target="../media/image144.png"/><Relationship Id="rId5" Type="http://schemas.openxmlformats.org/officeDocument/2006/relationships/image" Target="../media/image1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4.jpg"/><Relationship Id="rId4" Type="http://schemas.openxmlformats.org/officeDocument/2006/relationships/image" Target="../media/image142.png"/><Relationship Id="rId5" Type="http://schemas.openxmlformats.org/officeDocument/2006/relationships/image" Target="../media/image1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4.jpg"/><Relationship Id="rId4" Type="http://schemas.openxmlformats.org/officeDocument/2006/relationships/image" Target="../media/image1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4.jpg"/><Relationship Id="rId4" Type="http://schemas.openxmlformats.org/officeDocument/2006/relationships/image" Target="../media/image143.png"/><Relationship Id="rId5" Type="http://schemas.openxmlformats.org/officeDocument/2006/relationships/image" Target="../media/image1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4.jpg"/><Relationship Id="rId4" Type="http://schemas.openxmlformats.org/officeDocument/2006/relationships/image" Target="../media/image1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4.jpg"/><Relationship Id="rId4" Type="http://schemas.openxmlformats.org/officeDocument/2006/relationships/image" Target="../media/image1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4.jpg"/><Relationship Id="rId4" Type="http://schemas.openxmlformats.org/officeDocument/2006/relationships/image" Target="../media/image145.png"/><Relationship Id="rId5" Type="http://schemas.openxmlformats.org/officeDocument/2006/relationships/image" Target="../media/image1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4.jp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4.jpg"/><Relationship Id="rId4" Type="http://schemas.openxmlformats.org/officeDocument/2006/relationships/image" Target="../media/image16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4.jpg"/><Relationship Id="rId4" Type="http://schemas.openxmlformats.org/officeDocument/2006/relationships/image" Target="../media/image1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4.jpg"/><Relationship Id="rId4" Type="http://schemas.openxmlformats.org/officeDocument/2006/relationships/image" Target="../media/image157.jpg"/><Relationship Id="rId5" Type="http://schemas.openxmlformats.org/officeDocument/2006/relationships/image" Target="../media/image1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4.jpg"/><Relationship Id="rId4" Type="http://schemas.openxmlformats.org/officeDocument/2006/relationships/image" Target="../media/image159.png"/><Relationship Id="rId5" Type="http://schemas.openxmlformats.org/officeDocument/2006/relationships/image" Target="../media/image1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4.jpg"/><Relationship Id="rId4" Type="http://schemas.openxmlformats.org/officeDocument/2006/relationships/image" Target="../media/image158.png"/><Relationship Id="rId5" Type="http://schemas.openxmlformats.org/officeDocument/2006/relationships/image" Target="../media/image1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4.jpg"/><Relationship Id="rId4" Type="http://schemas.openxmlformats.org/officeDocument/2006/relationships/image" Target="../media/image148.png"/><Relationship Id="rId5" Type="http://schemas.openxmlformats.org/officeDocument/2006/relationships/image" Target="../media/image1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4.jpg"/><Relationship Id="rId4" Type="http://schemas.openxmlformats.org/officeDocument/2006/relationships/image" Target="../media/image155.png"/><Relationship Id="rId5"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4.jpg"/><Relationship Id="rId4" Type="http://schemas.openxmlformats.org/officeDocument/2006/relationships/image" Target="../media/image1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4.jpg"/><Relationship Id="rId4" Type="http://schemas.openxmlformats.org/officeDocument/2006/relationships/image" Target="../media/image169.png"/><Relationship Id="rId5" Type="http://schemas.openxmlformats.org/officeDocument/2006/relationships/image" Target="../media/image165.png"/><Relationship Id="rId6" Type="http://schemas.openxmlformats.org/officeDocument/2006/relationships/image" Target="../media/image1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4.jpg"/><Relationship Id="rId4" Type="http://schemas.openxmlformats.org/officeDocument/2006/relationships/image" Target="../media/image1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4.jpg"/><Relationship Id="rId4" Type="http://schemas.openxmlformats.org/officeDocument/2006/relationships/image" Target="../media/image201.png"/><Relationship Id="rId5" Type="http://schemas.openxmlformats.org/officeDocument/2006/relationships/image" Target="../media/image1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4.jpg"/><Relationship Id="rId4" Type="http://schemas.openxmlformats.org/officeDocument/2006/relationships/image" Target="../media/image17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4.jpg"/><Relationship Id="rId4" Type="http://schemas.openxmlformats.org/officeDocument/2006/relationships/image" Target="../media/image181.jpg"/><Relationship Id="rId5"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10170" l="0" r="0" t="4428"/>
          <a:stretch/>
        </p:blipFill>
        <p:spPr>
          <a:xfrm>
            <a:off x="0" y="0"/>
            <a:ext cx="18288000" cy="10287000"/>
          </a:xfrm>
          <a:prstGeom prst="rect">
            <a:avLst/>
          </a:prstGeom>
          <a:noFill/>
          <a:ln>
            <a:noFill/>
          </a:ln>
        </p:spPr>
      </p:pic>
      <p:sp>
        <p:nvSpPr>
          <p:cNvPr id="89" name="Google Shape;89;p1"/>
          <p:cNvSpPr txBox="1"/>
          <p:nvPr/>
        </p:nvSpPr>
        <p:spPr>
          <a:xfrm>
            <a:off x="10623533" y="2420335"/>
            <a:ext cx="11265875" cy="870587"/>
          </a:xfrm>
          <a:prstGeom prst="rect">
            <a:avLst/>
          </a:prstGeom>
          <a:noFill/>
          <a:ln>
            <a:noFill/>
          </a:ln>
        </p:spPr>
        <p:txBody>
          <a:bodyPr anchorCtr="0" anchor="t" bIns="0" lIns="0" spcFirstLastPara="1" rIns="0" wrap="square" tIns="0">
            <a:spAutoFit/>
          </a:bodyPr>
          <a:lstStyle/>
          <a:p>
            <a:pPr indent="0" lvl="0" marL="0" marR="0" rtl="0" algn="l">
              <a:lnSpc>
                <a:spcPct val="150010"/>
              </a:lnSpc>
              <a:spcBef>
                <a:spcPts val="0"/>
              </a:spcBef>
              <a:spcAft>
                <a:spcPts val="0"/>
              </a:spcAft>
              <a:buNone/>
            </a:pPr>
            <a:r>
              <a:rPr b="1" i="0" lang="en-US" sz="4899" u="none" cap="none" strike="noStrike">
                <a:solidFill>
                  <a:srgbClr val="FFFFFF"/>
                </a:solidFill>
                <a:latin typeface="Montserrat"/>
                <a:ea typeface="Montserrat"/>
                <a:cs typeface="Montserrat"/>
                <a:sym typeface="Montserrat"/>
              </a:rPr>
              <a:t>Phân tích kỹ thuật</a:t>
            </a:r>
            <a:endParaRPr b="1" i="0" sz="4899" u="none" cap="none" strike="noStrike">
              <a:solidFill>
                <a:srgbClr val="FFFFFF"/>
              </a:solidFill>
              <a:latin typeface="Montserrat"/>
              <a:ea typeface="Montserrat"/>
              <a:cs typeface="Montserrat"/>
              <a:sym typeface="Montserrat"/>
            </a:endParaRPr>
          </a:p>
        </p:txBody>
      </p:sp>
      <p:pic>
        <p:nvPicPr>
          <p:cNvPr id="90" name="Google Shape;90;p1"/>
          <p:cNvPicPr preferRelativeResize="0"/>
          <p:nvPr/>
        </p:nvPicPr>
        <p:blipFill rotWithShape="1">
          <a:blip r:embed="rId4">
            <a:alphaModFix/>
          </a:blip>
          <a:srcRect b="41711" l="36503" r="34395" t="21788"/>
          <a:stretch/>
        </p:blipFill>
        <p:spPr>
          <a:xfrm rot="-292292">
            <a:off x="-983979" y="1334440"/>
            <a:ext cx="7606296" cy="9540011"/>
          </a:xfrm>
          <a:prstGeom prst="rect">
            <a:avLst/>
          </a:prstGeom>
          <a:noFill/>
          <a:ln>
            <a:noFill/>
          </a:ln>
        </p:spPr>
      </p:pic>
      <p:sp>
        <p:nvSpPr>
          <p:cNvPr id="91" name="Google Shape;91;p1"/>
          <p:cNvSpPr txBox="1"/>
          <p:nvPr/>
        </p:nvSpPr>
        <p:spPr>
          <a:xfrm>
            <a:off x="2819168" y="1257300"/>
            <a:ext cx="14849419" cy="92486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FFFAEF"/>
                </a:solidFill>
                <a:latin typeface="Arial"/>
                <a:ea typeface="Arial"/>
                <a:cs typeface="Arial"/>
                <a:sym typeface="Arial"/>
              </a:rPr>
              <a:t>Technical aNALYSIS</a:t>
            </a:r>
            <a:endParaRPr b="0" i="0" sz="6000" u="none" cap="none" strike="noStrike">
              <a:solidFill>
                <a:srgbClr val="FFFAEF"/>
              </a:solidFill>
              <a:latin typeface="Arial"/>
              <a:ea typeface="Arial"/>
              <a:cs typeface="Arial"/>
              <a:sym typeface="Arial"/>
            </a:endParaRPr>
          </a:p>
        </p:txBody>
      </p:sp>
      <p:sp>
        <p:nvSpPr>
          <p:cNvPr id="92" name="Google Shape;92;p1"/>
          <p:cNvSpPr txBox="1"/>
          <p:nvPr/>
        </p:nvSpPr>
        <p:spPr>
          <a:xfrm>
            <a:off x="8349731" y="8482964"/>
            <a:ext cx="11265875" cy="1620572"/>
          </a:xfrm>
          <a:prstGeom prst="rect">
            <a:avLst/>
          </a:prstGeom>
          <a:noFill/>
          <a:ln>
            <a:noFill/>
          </a:ln>
        </p:spPr>
        <p:txBody>
          <a:bodyPr anchorCtr="0" anchor="t" bIns="0" lIns="0" spcFirstLastPara="1" rIns="0" wrap="square" tIns="0">
            <a:spAutoFit/>
          </a:bodyPr>
          <a:lstStyle/>
          <a:p>
            <a:pPr indent="0" lvl="0" marL="0" marR="0" rtl="0" algn="l">
              <a:lnSpc>
                <a:spcPct val="150011"/>
              </a:lnSpc>
              <a:spcBef>
                <a:spcPts val="0"/>
              </a:spcBef>
              <a:spcAft>
                <a:spcPts val="0"/>
              </a:spcAft>
              <a:buNone/>
            </a:pPr>
            <a:r>
              <a:rPr b="0" i="0" lang="en-US" sz="4399" u="none" cap="none" strike="noStrike">
                <a:solidFill>
                  <a:srgbClr val="FFFFFF"/>
                </a:solidFill>
                <a:latin typeface="Montserrat"/>
                <a:ea typeface="Montserrat"/>
                <a:cs typeface="Montserrat"/>
                <a:sym typeface="Montserrat"/>
              </a:rPr>
              <a:t>Chuyên viên: Phạm Nhật Huy</a:t>
            </a:r>
            <a:endParaRPr/>
          </a:p>
          <a:p>
            <a:pPr indent="0" lvl="0" marL="0" marR="0" rtl="0" algn="l">
              <a:lnSpc>
                <a:spcPct val="150011"/>
              </a:lnSpc>
              <a:spcBef>
                <a:spcPts val="0"/>
              </a:spcBef>
              <a:spcAft>
                <a:spcPts val="0"/>
              </a:spcAft>
              <a:buNone/>
            </a:pPr>
            <a:r>
              <a:rPr b="0" i="0" lang="en-US" sz="4399" u="none" cap="none" strike="noStrike">
                <a:solidFill>
                  <a:srgbClr val="FFFFFF"/>
                </a:solidFill>
                <a:latin typeface="Montserrat"/>
                <a:ea typeface="Montserrat"/>
                <a:cs typeface="Montserrat"/>
                <a:sym typeface="Montserrat"/>
              </a:rPr>
              <a:t>NCS Thạc sĩ Tài Chính (UEH)</a:t>
            </a:r>
            <a:endParaRPr/>
          </a:p>
        </p:txBody>
      </p:sp>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164" name="Google Shape;164;p10"/>
          <p:cNvSpPr/>
          <p:nvPr/>
        </p:nvSpPr>
        <p:spPr>
          <a:xfrm>
            <a:off x="7607868" y="0"/>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6974" r="-6973" t="0"/>
            </a:stretch>
          </a:blipFill>
          <a:ln>
            <a:noFill/>
          </a:ln>
        </p:spPr>
      </p:sp>
      <p:pic>
        <p:nvPicPr>
          <p:cNvPr id="165" name="Google Shape;165;p10"/>
          <p:cNvPicPr preferRelativeResize="0"/>
          <p:nvPr/>
        </p:nvPicPr>
        <p:blipFill rotWithShape="1">
          <a:blip r:embed="rId5">
            <a:alphaModFix/>
          </a:blip>
          <a:srcRect b="0" l="0" r="0" t="0"/>
          <a:stretch/>
        </p:blipFill>
        <p:spPr>
          <a:xfrm>
            <a:off x="0" y="6353907"/>
            <a:ext cx="4114800" cy="4114800"/>
          </a:xfrm>
          <a:prstGeom prst="rect">
            <a:avLst/>
          </a:prstGeom>
          <a:noFill/>
          <a:ln>
            <a:noFill/>
          </a:ln>
        </p:spPr>
      </p:pic>
      <p:sp>
        <p:nvSpPr>
          <p:cNvPr id="166" name="Google Shape;166;p10"/>
          <p:cNvSpPr txBox="1"/>
          <p:nvPr/>
        </p:nvSpPr>
        <p:spPr>
          <a:xfrm>
            <a:off x="1028700" y="1395866"/>
            <a:ext cx="13158337" cy="28860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199">
                <a:solidFill>
                  <a:srgbClr val="FFFFFF"/>
                </a:solidFill>
                <a:latin typeface="Poppins"/>
                <a:ea typeface="Poppins"/>
                <a:cs typeface="Poppins"/>
                <a:sym typeface="Poppins"/>
              </a:rPr>
              <a:t>1.1.3. NHỮNG NGUYÊN LÝ CƠ BẢN</a:t>
            </a:r>
            <a:endParaRPr/>
          </a:p>
        </p:txBody>
      </p:sp>
    </p:spTree>
  </p:cSld>
  <p:clrMapOvr>
    <a:masterClrMapping/>
  </p:clrMapOvr>
  <p:transition spd="slow">
    <p:wipe dir="l"/>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10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952" name="Google Shape;952;p100"/>
          <p:cNvPicPr preferRelativeResize="0"/>
          <p:nvPr/>
        </p:nvPicPr>
        <p:blipFill rotWithShape="1">
          <a:blip r:embed="rId4">
            <a:alphaModFix/>
          </a:blip>
          <a:srcRect b="0" l="0" r="0" t="64535"/>
          <a:stretch/>
        </p:blipFill>
        <p:spPr>
          <a:xfrm>
            <a:off x="155715" y="6273969"/>
            <a:ext cx="17976569" cy="3331061"/>
          </a:xfrm>
          <a:prstGeom prst="rect">
            <a:avLst/>
          </a:prstGeom>
          <a:noFill/>
          <a:ln>
            <a:noFill/>
          </a:ln>
        </p:spPr>
      </p:pic>
      <p:sp>
        <p:nvSpPr>
          <p:cNvPr id="953" name="Google Shape;953;p100"/>
          <p:cNvSpPr txBox="1"/>
          <p:nvPr/>
        </p:nvSpPr>
        <p:spPr>
          <a:xfrm>
            <a:off x="1028700" y="602354"/>
            <a:ext cx="6591300" cy="738391"/>
          </a:xfrm>
          <a:prstGeom prst="rect">
            <a:avLst/>
          </a:prstGeom>
          <a:noFill/>
          <a:ln>
            <a:noFill/>
          </a:ln>
        </p:spPr>
        <p:txBody>
          <a:bodyPr anchorCtr="0" anchor="t" bIns="0" lIns="0" spcFirstLastPara="1" rIns="0" wrap="square" tIns="0">
            <a:spAutoFit/>
          </a:bodyPr>
          <a:lstStyle/>
          <a:p>
            <a:pPr indent="0" lvl="0" marL="0" marR="0" rtl="0" algn="ctr">
              <a:lnSpc>
                <a:spcPct val="150012"/>
              </a:lnSpc>
              <a:spcBef>
                <a:spcPts val="0"/>
              </a:spcBef>
              <a:spcAft>
                <a:spcPts val="0"/>
              </a:spcAft>
              <a:buNone/>
            </a:pPr>
            <a:r>
              <a:rPr b="1" lang="en-US" sz="4119">
                <a:solidFill>
                  <a:srgbClr val="FFFFFF"/>
                </a:solidFill>
                <a:latin typeface="Montserrat"/>
                <a:ea typeface="Montserrat"/>
                <a:cs typeface="Montserrat"/>
                <a:sym typeface="Montserrat"/>
              </a:rPr>
              <a:t>a. Khối lượng giao dịch</a:t>
            </a:r>
            <a:endParaRPr b="1" sz="4119">
              <a:solidFill>
                <a:srgbClr val="FFFFFF"/>
              </a:solidFill>
              <a:latin typeface="Montserrat"/>
              <a:ea typeface="Montserrat"/>
              <a:cs typeface="Montserrat"/>
              <a:sym typeface="Montserrat"/>
            </a:endParaRPr>
          </a:p>
        </p:txBody>
      </p:sp>
      <p:sp>
        <p:nvSpPr>
          <p:cNvPr id="954" name="Google Shape;954;p100"/>
          <p:cNvSpPr txBox="1"/>
          <p:nvPr/>
        </p:nvSpPr>
        <p:spPr>
          <a:xfrm>
            <a:off x="622862" y="1624406"/>
            <a:ext cx="17421476" cy="13727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Khối lượng giao dịch đơn giản là số lượng cổ phiếu hay hợp đồng mua bán trong một khoảng thời gian cụ thể.</a:t>
            </a:r>
            <a:endParaRPr/>
          </a:p>
        </p:txBody>
      </p:sp>
      <p:sp>
        <p:nvSpPr>
          <p:cNvPr id="955" name="Google Shape;955;p100"/>
          <p:cNvSpPr txBox="1"/>
          <p:nvPr/>
        </p:nvSpPr>
        <p:spPr>
          <a:xfrm>
            <a:off x="622862" y="3282912"/>
            <a:ext cx="17421476" cy="13727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Khối lượng cung cấp những manh mối về mật độ của một chuyển dịch giá cụ thể.</a:t>
            </a:r>
            <a:endParaRPr/>
          </a:p>
        </p:txBody>
      </p:sp>
      <p:sp>
        <p:nvSpPr>
          <p:cNvPr id="956" name="Google Shape;956;p100"/>
          <p:cNvSpPr txBox="1"/>
          <p:nvPr/>
        </p:nvSpPr>
        <p:spPr>
          <a:xfrm>
            <a:off x="466651" y="4941418"/>
            <a:ext cx="13499753"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Khối lượng giúp xác định sức mạnh của xu thế hiện tại. </a:t>
            </a:r>
            <a:endParaRPr/>
          </a:p>
        </p:txBody>
      </p:sp>
    </p:spTree>
  </p:cSld>
  <p:clrMapOvr>
    <a:masterClrMapping/>
  </p:clrMapOvr>
  <p:transition spd="slow">
    <p:wipe dir="l"/>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10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962" name="Google Shape;962;p101"/>
          <p:cNvPicPr preferRelativeResize="0"/>
          <p:nvPr/>
        </p:nvPicPr>
        <p:blipFill rotWithShape="1">
          <a:blip r:embed="rId4">
            <a:alphaModFix/>
          </a:blip>
          <a:srcRect b="5213" l="0" r="1545" t="32210"/>
          <a:stretch/>
        </p:blipFill>
        <p:spPr>
          <a:xfrm>
            <a:off x="1028700" y="4865632"/>
            <a:ext cx="15364254" cy="5116534"/>
          </a:xfrm>
          <a:prstGeom prst="rect">
            <a:avLst/>
          </a:prstGeom>
          <a:noFill/>
          <a:ln>
            <a:noFill/>
          </a:ln>
        </p:spPr>
      </p:pic>
      <p:sp>
        <p:nvSpPr>
          <p:cNvPr id="963" name="Google Shape;963;p101"/>
          <p:cNvSpPr txBox="1"/>
          <p:nvPr/>
        </p:nvSpPr>
        <p:spPr>
          <a:xfrm>
            <a:off x="1028700" y="585209"/>
            <a:ext cx="13068300" cy="763156"/>
          </a:xfrm>
          <a:prstGeom prst="rect">
            <a:avLst/>
          </a:prstGeom>
          <a:noFill/>
          <a:ln>
            <a:noFill/>
          </a:ln>
        </p:spPr>
        <p:txBody>
          <a:bodyPr anchorCtr="0" anchor="t" bIns="0" lIns="0" spcFirstLastPara="1" rIns="0" wrap="square" tIns="0">
            <a:spAutoFit/>
          </a:bodyPr>
          <a:lstStyle/>
          <a:p>
            <a:pPr indent="0" lvl="0" marL="0" marR="0" rtl="0" algn="ctr">
              <a:lnSpc>
                <a:spcPct val="150011"/>
              </a:lnSpc>
              <a:spcBef>
                <a:spcPts val="0"/>
              </a:spcBef>
              <a:spcAft>
                <a:spcPts val="0"/>
              </a:spcAft>
              <a:buNone/>
            </a:pPr>
            <a:r>
              <a:rPr b="1" lang="en-US" sz="4219">
                <a:solidFill>
                  <a:srgbClr val="FFFFFF"/>
                </a:solidFill>
                <a:latin typeface="Montserrat"/>
                <a:ea typeface="Montserrat"/>
                <a:cs typeface="Montserrat"/>
                <a:sym typeface="Montserrat"/>
              </a:rPr>
              <a:t>b. Chỉ báo dòng tiền (MFI – Money Flow Index)</a:t>
            </a:r>
            <a:endParaRPr/>
          </a:p>
        </p:txBody>
      </p:sp>
      <p:sp>
        <p:nvSpPr>
          <p:cNvPr id="964" name="Google Shape;964;p101"/>
          <p:cNvSpPr txBox="1"/>
          <p:nvPr/>
        </p:nvSpPr>
        <p:spPr>
          <a:xfrm>
            <a:off x="636181" y="1802531"/>
            <a:ext cx="17015638"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Đây là một chỉ báo động lượng tương tự chỉ báo RSI cả về mặt ý nghĩa và cách tính. Tuy nhiên việc tính toán chỉ số MFI có khắt khe hơn khi mà khối lượng ở đây đã được đánh trọng số và do đó đây là cách đo tốt về sức mạnh vào, ra của dòng tiền đối với một loại chứng khoán.</a:t>
            </a:r>
            <a:endParaRPr/>
          </a:p>
        </p:txBody>
      </p:sp>
    </p:spTree>
  </p:cSld>
  <p:clrMapOvr>
    <a:masterClrMapping/>
  </p:clrMapOvr>
  <p:transition spd="slow">
    <p:wipe dir="l"/>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0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970" name="Google Shape;970;p102"/>
          <p:cNvPicPr preferRelativeResize="0"/>
          <p:nvPr/>
        </p:nvPicPr>
        <p:blipFill rotWithShape="1">
          <a:blip r:embed="rId4">
            <a:alphaModFix/>
          </a:blip>
          <a:srcRect b="0" l="0" r="0" t="0"/>
          <a:stretch/>
        </p:blipFill>
        <p:spPr>
          <a:xfrm>
            <a:off x="815495" y="3984907"/>
            <a:ext cx="9869142" cy="5588401"/>
          </a:xfrm>
          <a:prstGeom prst="rect">
            <a:avLst/>
          </a:prstGeom>
          <a:noFill/>
          <a:ln>
            <a:noFill/>
          </a:ln>
        </p:spPr>
      </p:pic>
      <p:sp>
        <p:nvSpPr>
          <p:cNvPr id="971" name="Google Shape;971;p102"/>
          <p:cNvSpPr txBox="1"/>
          <p:nvPr/>
        </p:nvSpPr>
        <p:spPr>
          <a:xfrm>
            <a:off x="274120" y="933450"/>
            <a:ext cx="18013880" cy="2700541"/>
          </a:xfrm>
          <a:prstGeom prst="rect">
            <a:avLst/>
          </a:prstGeom>
          <a:noFill/>
          <a:ln>
            <a:noFill/>
          </a:ln>
        </p:spPr>
        <p:txBody>
          <a:bodyPr anchorCtr="0" anchor="t" bIns="0" lIns="0" spcFirstLastPara="1" rIns="0" wrap="square" tIns="0">
            <a:spAutoFit/>
          </a:bodyPr>
          <a:lstStyle/>
          <a:p>
            <a:pPr indent="0" lvl="0" marL="0" marR="0" rtl="0" algn="l">
              <a:lnSpc>
                <a:spcPct val="150055"/>
              </a:lnSpc>
              <a:spcBef>
                <a:spcPts val="0"/>
              </a:spcBef>
              <a:spcAft>
                <a:spcPts val="0"/>
              </a:spcAft>
              <a:buNone/>
            </a:pPr>
            <a:r>
              <a:rPr lang="en-US" sz="3618">
                <a:solidFill>
                  <a:srgbClr val="FFFFFF"/>
                </a:solidFill>
                <a:latin typeface="Montserrat"/>
                <a:ea typeface="Montserrat"/>
                <a:cs typeface="Montserrat"/>
                <a:sym typeface="Montserrat"/>
              </a:rPr>
              <a:t>Chỉ báo này so sánh dòng tiền dương và dòng tiền âm đối với một loại chứng khoán và cho ra một chi báo nhằm xác định sức mạnh của một xu thế giá. Cũng giống chỉ báo RSI, chỉ báo MFI được đo lường trong thang độ từ 0 đến 100 và thường được tính toán sử dụng chu kỳ là 14 ngày.</a:t>
            </a:r>
            <a:endParaRPr/>
          </a:p>
        </p:txBody>
      </p:sp>
      <p:sp>
        <p:nvSpPr>
          <p:cNvPr id="972" name="Google Shape;972;p102"/>
          <p:cNvSpPr txBox="1"/>
          <p:nvPr/>
        </p:nvSpPr>
        <p:spPr>
          <a:xfrm>
            <a:off x="10897024" y="3880132"/>
            <a:ext cx="7068711" cy="556051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3686">
                <a:solidFill>
                  <a:srgbClr val="FFFFFF"/>
                </a:solidFill>
                <a:latin typeface="Montserrat"/>
                <a:ea typeface="Montserrat"/>
                <a:cs typeface="Montserrat"/>
                <a:sym typeface="Montserrat"/>
              </a:rPr>
              <a:t>-Dòng tiền là kết quả của giá và khối lượng và cho thấy cầu về một chứng khoán tại một mức giá xác định.</a:t>
            </a:r>
            <a:endParaRPr/>
          </a:p>
          <a:p>
            <a:pPr indent="0" lvl="0" marL="0" marR="0" rtl="0" algn="l">
              <a:lnSpc>
                <a:spcPct val="150000"/>
              </a:lnSpc>
              <a:spcBef>
                <a:spcPts val="0"/>
              </a:spcBef>
              <a:spcAft>
                <a:spcPts val="0"/>
              </a:spcAft>
              <a:buNone/>
            </a:pPr>
            <a:r>
              <a:rPr lang="en-US" sz="3686">
                <a:solidFill>
                  <a:srgbClr val="FFFFFF"/>
                </a:solidFill>
                <a:latin typeface="Montserrat"/>
                <a:ea typeface="Montserrat"/>
                <a:cs typeface="Montserrat"/>
                <a:sym typeface="Montserrat"/>
              </a:rPr>
              <a:t>-Ở đây dòng tiền không hoàn toàn giống như chỉ báo dòng tiền mà là một thành phần để tính toán nó.</a:t>
            </a:r>
            <a:endParaRPr/>
          </a:p>
        </p:txBody>
      </p:sp>
    </p:spTree>
  </p:cSld>
  <p:clrMapOvr>
    <a:masterClrMapping/>
  </p:clrMapOvr>
  <p:transition spd="slow">
    <p:wipe dir="l"/>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pic>
        <p:nvPicPr>
          <p:cNvPr id="977" name="Google Shape;977;p10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978" name="Google Shape;978;p103"/>
          <p:cNvSpPr txBox="1"/>
          <p:nvPr/>
        </p:nvSpPr>
        <p:spPr>
          <a:xfrm>
            <a:off x="514350" y="3672780"/>
            <a:ext cx="17347241" cy="34873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Giá đặc trưng: </a:t>
            </a:r>
            <a:r>
              <a:rPr b="1" lang="en-US" sz="3718">
                <a:solidFill>
                  <a:srgbClr val="FF1616"/>
                </a:solidFill>
                <a:latin typeface="Montserrat"/>
                <a:ea typeface="Montserrat"/>
                <a:cs typeface="Montserrat"/>
                <a:sym typeface="Montserrat"/>
              </a:rPr>
              <a:t>P*=(H+L+C)/3 </a:t>
            </a:r>
            <a:endParaRPr/>
          </a:p>
          <a:p>
            <a:pPr indent="0" lvl="0" marL="0" marR="0" rtl="0" algn="just">
              <a:lnSpc>
                <a:spcPct val="150053"/>
              </a:lnSpc>
              <a:spcBef>
                <a:spcPts val="0"/>
              </a:spcBef>
              <a:spcAft>
                <a:spcPts val="0"/>
              </a:spcAft>
              <a:buNone/>
            </a:pPr>
            <a:r>
              <a:rPr b="1" lang="en-US" sz="3718">
                <a:solidFill>
                  <a:srgbClr val="FF1616"/>
                </a:solidFill>
                <a:latin typeface="Montserrat"/>
                <a:ea typeface="Montserrat"/>
                <a:cs typeface="Montserrat"/>
                <a:sym typeface="Montserrat"/>
              </a:rPr>
              <a:t>MF = P x m</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Chỉ báo dòng tiền so sánh tỉ lệ dòng tiền dương và dòng tiền âm. Nếu giá đặc trưng hôm nay lớn hơn giá đặc trưng hôm qua thì dòng tiền hôm nay là dòng tiền dương và ngược lại là dòng tiền âm.</a:t>
            </a:r>
            <a:endParaRPr/>
          </a:p>
        </p:txBody>
      </p:sp>
      <p:pic>
        <p:nvPicPr>
          <p:cNvPr id="979" name="Google Shape;979;p103"/>
          <p:cNvPicPr preferRelativeResize="0"/>
          <p:nvPr/>
        </p:nvPicPr>
        <p:blipFill rotWithShape="1">
          <a:blip r:embed="rId4">
            <a:alphaModFix/>
          </a:blip>
          <a:srcRect b="0" l="8437" r="9749" t="11972"/>
          <a:stretch/>
        </p:blipFill>
        <p:spPr>
          <a:xfrm>
            <a:off x="6296197" y="7502986"/>
            <a:ext cx="5695607" cy="2219099"/>
          </a:xfrm>
          <a:prstGeom prst="rect">
            <a:avLst/>
          </a:prstGeom>
          <a:noFill/>
          <a:ln>
            <a:noFill/>
          </a:ln>
        </p:spPr>
      </p:pic>
      <p:sp>
        <p:nvSpPr>
          <p:cNvPr id="980" name="Google Shape;980;p103"/>
          <p:cNvSpPr txBox="1"/>
          <p:nvPr/>
        </p:nvSpPr>
        <p:spPr>
          <a:xfrm>
            <a:off x="514350" y="654105"/>
            <a:ext cx="17773650"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Khi tính toán dòng tiền, trước tiên chúng ta phải tính giá trung bình cho một giai đoạn. </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Giả sử chúng ta sử dụng chu kỳ là 14 ngày, trước tiên chúng ta tính giá đặc trưng cho một ngày và sử dụng giá đó để tính trung bình 14 ngày. </a:t>
            </a:r>
            <a:endParaRPr/>
          </a:p>
        </p:txBody>
      </p:sp>
    </p:spTree>
  </p:cSld>
  <p:clrMapOvr>
    <a:masterClrMapping/>
  </p:clrMapOvr>
  <p:transition spd="slow">
    <p:wipe dir="l"/>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10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986" name="Google Shape;986;p104"/>
          <p:cNvPicPr preferRelativeResize="0"/>
          <p:nvPr/>
        </p:nvPicPr>
        <p:blipFill rotWithShape="1">
          <a:blip r:embed="rId4">
            <a:alphaModFix/>
          </a:blip>
          <a:srcRect b="0" l="0" r="0" t="0"/>
          <a:stretch/>
        </p:blipFill>
        <p:spPr>
          <a:xfrm>
            <a:off x="689857" y="3191813"/>
            <a:ext cx="8454143" cy="6340607"/>
          </a:xfrm>
          <a:prstGeom prst="rect">
            <a:avLst/>
          </a:prstGeom>
          <a:noFill/>
          <a:ln>
            <a:noFill/>
          </a:ln>
        </p:spPr>
      </p:pic>
      <p:sp>
        <p:nvSpPr>
          <p:cNvPr id="987" name="Google Shape;987;p104"/>
          <p:cNvSpPr txBox="1"/>
          <p:nvPr/>
        </p:nvSpPr>
        <p:spPr>
          <a:xfrm>
            <a:off x="677686" y="1309521"/>
            <a:ext cx="17610314" cy="13727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Càng sử dụng ít ngày trong chu kỳ tính toán thì giá trị MFI càng biến động nhiều.</a:t>
            </a:r>
            <a:endParaRPr/>
          </a:p>
        </p:txBody>
      </p:sp>
      <p:sp>
        <p:nvSpPr>
          <p:cNvPr id="988" name="Google Shape;988;p104"/>
          <p:cNvSpPr txBox="1"/>
          <p:nvPr/>
        </p:nvSpPr>
        <p:spPr>
          <a:xfrm>
            <a:off x="9482843" y="3087038"/>
            <a:ext cx="8030589" cy="48970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Cầu về một loại chứng khoán có thể coi là đang quá lớn khi chỉ báo MFI cắt đường 80 từ dưới lên trên. Ngược lại, khi MFI cắt đường 20 từ trên xuống cho dấu hiệu cung về chứng khoán đang quá lớn</a:t>
            </a:r>
            <a:endParaRPr/>
          </a:p>
        </p:txBody>
      </p:sp>
    </p:spTree>
  </p:cSld>
  <p:clrMapOvr>
    <a:masterClrMapping/>
  </p:clrMapOvr>
  <p:transition spd="slow">
    <p:wipe dir="l"/>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10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994" name="Google Shape;994;p105"/>
          <p:cNvPicPr preferRelativeResize="0"/>
          <p:nvPr/>
        </p:nvPicPr>
        <p:blipFill rotWithShape="1">
          <a:blip r:embed="rId4">
            <a:alphaModFix/>
          </a:blip>
          <a:srcRect b="0" l="0" r="0" t="0"/>
          <a:stretch/>
        </p:blipFill>
        <p:spPr>
          <a:xfrm>
            <a:off x="450002" y="3661891"/>
            <a:ext cx="11196900" cy="5956669"/>
          </a:xfrm>
          <a:prstGeom prst="rect">
            <a:avLst/>
          </a:prstGeom>
          <a:noFill/>
          <a:ln>
            <a:noFill/>
          </a:ln>
        </p:spPr>
      </p:pic>
      <p:sp>
        <p:nvSpPr>
          <p:cNvPr id="995" name="Google Shape;995;p105"/>
          <p:cNvSpPr txBox="1"/>
          <p:nvPr/>
        </p:nvSpPr>
        <p:spPr>
          <a:xfrm>
            <a:off x="514350" y="636716"/>
            <a:ext cx="17773650"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Ví dụ dưới đây về PeopleSoft (PSFT) cho thấy MFI là chỉ báo hữu hiệu khi thị trường lên đỉnh và đáy. Cầu quá lớn vào tháng 9 và tháng 1 dẫn tới sự đảo chiều của xu thế giá tăng và tình trạng cung quá lớn xảy ra trong tháng 3 dẫn tới sự đảo chiều của xu thế giá giảm trước đó</a:t>
            </a:r>
            <a:endParaRPr/>
          </a:p>
        </p:txBody>
      </p:sp>
      <p:sp>
        <p:nvSpPr>
          <p:cNvPr id="996" name="Google Shape;996;p105"/>
          <p:cNvSpPr txBox="1"/>
          <p:nvPr/>
        </p:nvSpPr>
        <p:spPr>
          <a:xfrm>
            <a:off x="11993505" y="4111739"/>
            <a:ext cx="5989917" cy="5146561"/>
          </a:xfrm>
          <a:prstGeom prst="rect">
            <a:avLst/>
          </a:prstGeom>
          <a:noFill/>
          <a:ln>
            <a:noFill/>
          </a:ln>
        </p:spPr>
        <p:txBody>
          <a:bodyPr anchorCtr="0" anchor="t" bIns="0" lIns="0" spcFirstLastPara="1" rIns="0" wrap="square" tIns="0">
            <a:spAutoFit/>
          </a:bodyPr>
          <a:lstStyle/>
          <a:p>
            <a:pPr indent="0" lvl="0" marL="0" marR="0" rtl="0" algn="l">
              <a:lnSpc>
                <a:spcPct val="150058"/>
              </a:lnSpc>
              <a:spcBef>
                <a:spcPts val="0"/>
              </a:spcBef>
              <a:spcAft>
                <a:spcPts val="0"/>
              </a:spcAft>
              <a:buNone/>
            </a:pPr>
            <a:r>
              <a:rPr lang="en-US" sz="3418">
                <a:solidFill>
                  <a:srgbClr val="FFFFFF"/>
                </a:solidFill>
                <a:latin typeface="Montserrat"/>
                <a:ea typeface="Montserrat"/>
                <a:cs typeface="Montserrat"/>
                <a:sym typeface="Montserrat"/>
              </a:rPr>
              <a:t>Hình 6.22 Minh họa sự biến động của thị trường qua chỉ báo dòng tiền; trong xu thế giá tăng khi dòng tiền bán đột ngột tăng cao có tác động làm thị trường giảm giá và ngược lại</a:t>
            </a:r>
            <a:endParaRPr/>
          </a:p>
        </p:txBody>
      </p:sp>
    </p:spTree>
  </p:cSld>
  <p:clrMapOvr>
    <a:masterClrMapping/>
  </p:clrMapOvr>
  <p:transition spd="slow">
    <p:wipe dir="l"/>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D81"/>
        </a:solidFill>
      </p:bgPr>
    </p:bg>
    <p:spTree>
      <p:nvGrpSpPr>
        <p:cNvPr id="1000" name="Shape 1000"/>
        <p:cNvGrpSpPr/>
        <p:nvPr/>
      </p:nvGrpSpPr>
      <p:grpSpPr>
        <a:xfrm>
          <a:off x="0" y="0"/>
          <a:ext cx="0" cy="0"/>
          <a:chOff x="0" y="0"/>
          <a:chExt cx="0" cy="0"/>
        </a:xfrm>
      </p:grpSpPr>
      <p:pic>
        <p:nvPicPr>
          <p:cNvPr id="1001" name="Google Shape;1001;p106"/>
          <p:cNvPicPr preferRelativeResize="0"/>
          <p:nvPr/>
        </p:nvPicPr>
        <p:blipFill rotWithShape="1">
          <a:blip r:embed="rId3">
            <a:alphaModFix/>
          </a:blip>
          <a:srcRect b="0" l="0" r="0" t="0"/>
          <a:stretch/>
        </p:blipFill>
        <p:spPr>
          <a:xfrm>
            <a:off x="614682" y="861945"/>
            <a:ext cx="11860120" cy="6397663"/>
          </a:xfrm>
          <a:prstGeom prst="rect">
            <a:avLst/>
          </a:prstGeom>
          <a:noFill/>
          <a:ln>
            <a:noFill/>
          </a:ln>
        </p:spPr>
      </p:pic>
      <p:sp>
        <p:nvSpPr>
          <p:cNvPr id="1002" name="Google Shape;1002;p106"/>
          <p:cNvSpPr txBox="1"/>
          <p:nvPr/>
        </p:nvSpPr>
        <p:spPr>
          <a:xfrm>
            <a:off x="12886947" y="5057775"/>
            <a:ext cx="4811382" cy="1685175"/>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rPr lang="en-US" sz="3019">
                <a:solidFill>
                  <a:srgbClr val="FFFFFF"/>
                </a:solidFill>
                <a:latin typeface="Montserrat"/>
                <a:ea typeface="Montserrat"/>
                <a:cs typeface="Montserrat"/>
                <a:sym typeface="Montserrat"/>
              </a:rPr>
              <a:t>Hình 6.23 Minh họa các chỉ báo sớm của đường MFI (chỉ báo dòng tiền)</a:t>
            </a:r>
            <a:endParaRPr/>
          </a:p>
        </p:txBody>
      </p:sp>
      <p:sp>
        <p:nvSpPr>
          <p:cNvPr id="1003" name="Google Shape;1003;p106"/>
          <p:cNvSpPr txBox="1"/>
          <p:nvPr/>
        </p:nvSpPr>
        <p:spPr>
          <a:xfrm>
            <a:off x="772582" y="7468755"/>
            <a:ext cx="15670470" cy="2818245"/>
          </a:xfrm>
          <a:prstGeom prst="rect">
            <a:avLst/>
          </a:prstGeom>
          <a:noFill/>
          <a:ln>
            <a:noFill/>
          </a:ln>
        </p:spPr>
        <p:txBody>
          <a:bodyPr anchorCtr="0" anchor="t" bIns="0" lIns="0" spcFirstLastPara="1" rIns="0" wrap="square" tIns="0">
            <a:spAutoFit/>
          </a:bodyPr>
          <a:lstStyle/>
          <a:p>
            <a:pPr indent="0" lvl="0" marL="0" marR="0" rtl="0" algn="l">
              <a:lnSpc>
                <a:spcPct val="150033"/>
              </a:lnSpc>
              <a:spcBef>
                <a:spcPts val="0"/>
              </a:spcBef>
              <a:spcAft>
                <a:spcPts val="0"/>
              </a:spcAft>
              <a:buNone/>
            </a:pPr>
            <a:r>
              <a:rPr lang="en-US" sz="3004">
                <a:solidFill>
                  <a:srgbClr val="FFFFFF"/>
                </a:solidFill>
                <a:latin typeface="Montserrat"/>
                <a:ea typeface="Montserrat"/>
                <a:cs typeface="Montserrat"/>
                <a:sym typeface="Montserrat"/>
              </a:rPr>
              <a:t>Nhìn chung, giá trị của mỗi chỉ báo kỹ thuật có thể được nhìn nhận khác nhau khi ra quyết định mua hay bán cổ phiếu.Không có chỉ báo kỹ thuật nào luôn đúng trong mọi thời điểm. Do đó, cần phải kiểm nghiệm nhiều chỉ báo và ra quyết định mua hay bán dựa trên trọng số của dấu hiệu.</a:t>
            </a:r>
            <a:endParaRPr/>
          </a:p>
          <a:p>
            <a:pPr indent="0" lvl="0" marL="0" marR="0" rtl="0" algn="l">
              <a:lnSpc>
                <a:spcPct val="150033"/>
              </a:lnSpc>
              <a:spcBef>
                <a:spcPts val="0"/>
              </a:spcBef>
              <a:spcAft>
                <a:spcPts val="0"/>
              </a:spcAft>
              <a:buNone/>
            </a:pPr>
            <a:r>
              <a:t/>
            </a:r>
            <a:endParaRPr sz="3004">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pic>
        <p:nvPicPr>
          <p:cNvPr id="1008" name="Google Shape;1008;p10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1009" name="Google Shape;1009;p107"/>
          <p:cNvSpPr txBox="1"/>
          <p:nvPr/>
        </p:nvSpPr>
        <p:spPr>
          <a:xfrm>
            <a:off x="1028700" y="1164274"/>
            <a:ext cx="12129322" cy="3052054"/>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KẾT LUẬN: ƯU ĐIỂM CỦA PTKT</a:t>
            </a:r>
            <a:endParaRPr/>
          </a:p>
        </p:txBody>
      </p:sp>
      <p:sp>
        <p:nvSpPr>
          <p:cNvPr id="1010" name="Google Shape;1010;p107"/>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0462" r="-10462" t="0"/>
            </a:stretch>
          </a:blipFill>
          <a:ln>
            <a:noFill/>
          </a:ln>
        </p:spPr>
      </p:sp>
      <p:pic>
        <p:nvPicPr>
          <p:cNvPr id="1011" name="Google Shape;1011;p107"/>
          <p:cNvPicPr preferRelativeResize="0"/>
          <p:nvPr/>
        </p:nvPicPr>
        <p:blipFill rotWithShape="1">
          <a:blip r:embed="rId5">
            <a:alphaModFix/>
          </a:blip>
          <a:srcRect b="0" l="0" r="0" t="0"/>
          <a:stretch/>
        </p:blipFill>
        <p:spPr>
          <a:xfrm>
            <a:off x="0" y="6172200"/>
            <a:ext cx="3338132" cy="4114800"/>
          </a:xfrm>
          <a:prstGeom prst="rect">
            <a:avLst/>
          </a:prstGeom>
          <a:noFill/>
          <a:ln>
            <a:noFill/>
          </a:ln>
        </p:spPr>
      </p:pic>
    </p:spTree>
  </p:cSld>
  <p:clrMapOvr>
    <a:masterClrMapping/>
  </p:clrMapOvr>
  <p:transition spd="slow">
    <p:wipe dir="l"/>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10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17" name="Google Shape;1017;p108"/>
          <p:cNvPicPr preferRelativeResize="0"/>
          <p:nvPr/>
        </p:nvPicPr>
        <p:blipFill rotWithShape="1">
          <a:blip r:embed="rId4">
            <a:alphaModFix/>
          </a:blip>
          <a:srcRect b="0" l="0" r="0" t="0"/>
          <a:stretch/>
        </p:blipFill>
        <p:spPr>
          <a:xfrm>
            <a:off x="1467583" y="4566360"/>
            <a:ext cx="7042312" cy="4691940"/>
          </a:xfrm>
          <a:prstGeom prst="rect">
            <a:avLst/>
          </a:prstGeom>
          <a:noFill/>
          <a:ln>
            <a:noFill/>
          </a:ln>
        </p:spPr>
      </p:pic>
      <p:pic>
        <p:nvPicPr>
          <p:cNvPr id="1018" name="Google Shape;1018;p108"/>
          <p:cNvPicPr preferRelativeResize="0"/>
          <p:nvPr/>
        </p:nvPicPr>
        <p:blipFill rotWithShape="1">
          <a:blip r:embed="rId5">
            <a:alphaModFix/>
          </a:blip>
          <a:srcRect b="0" l="0" r="0" t="0"/>
          <a:stretch/>
        </p:blipFill>
        <p:spPr>
          <a:xfrm>
            <a:off x="8988989" y="4566360"/>
            <a:ext cx="7042312" cy="4691940"/>
          </a:xfrm>
          <a:prstGeom prst="rect">
            <a:avLst/>
          </a:prstGeom>
          <a:noFill/>
          <a:ln>
            <a:noFill/>
          </a:ln>
        </p:spPr>
      </p:pic>
      <p:sp>
        <p:nvSpPr>
          <p:cNvPr id="1019" name="Google Shape;1019;p108"/>
          <p:cNvSpPr txBox="1"/>
          <p:nvPr/>
        </p:nvSpPr>
        <p:spPr>
          <a:xfrm>
            <a:off x="1028700" y="479469"/>
            <a:ext cx="15920578" cy="3681260"/>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Ưu điểm thứ nhất</a:t>
            </a:r>
            <a:r>
              <a:rPr lang="en-US" sz="3999">
                <a:solidFill>
                  <a:srgbClr val="FFFFFF"/>
                </a:solidFill>
                <a:latin typeface="Montserrat"/>
                <a:ea typeface="Montserrat"/>
                <a:cs typeface="Montserrat"/>
                <a:sym typeface="Montserrat"/>
              </a:rPr>
              <a:t> của phương pháp PTKT là nó không phụ thuộc nặng nề vào các báo cáo tài chính - nguồn thông tin cơ bản về tình hình hoạt động của một doanh nghiệp hoặc một ngành nghề.</a:t>
            </a:r>
            <a:endParaRPr/>
          </a:p>
        </p:txBody>
      </p:sp>
    </p:spTree>
  </p:cSld>
  <p:clrMapOvr>
    <a:masterClrMapping/>
  </p:clrMapOvr>
  <p:transition spd="slow">
    <p:wipe dir="l"/>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pic>
        <p:nvPicPr>
          <p:cNvPr id="1024" name="Google Shape;1024;p109"/>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25" name="Google Shape;1025;p109"/>
          <p:cNvPicPr preferRelativeResize="0"/>
          <p:nvPr/>
        </p:nvPicPr>
        <p:blipFill rotWithShape="1">
          <a:blip r:embed="rId4">
            <a:alphaModFix/>
          </a:blip>
          <a:srcRect b="0" l="0" r="0" t="0"/>
          <a:stretch/>
        </p:blipFill>
        <p:spPr>
          <a:xfrm>
            <a:off x="12304136" y="3132583"/>
            <a:ext cx="4644970" cy="3094711"/>
          </a:xfrm>
          <a:prstGeom prst="rect">
            <a:avLst/>
          </a:prstGeom>
          <a:noFill/>
          <a:ln>
            <a:noFill/>
          </a:ln>
        </p:spPr>
      </p:pic>
      <p:pic>
        <p:nvPicPr>
          <p:cNvPr id="1026" name="Google Shape;1026;p109"/>
          <p:cNvPicPr preferRelativeResize="0"/>
          <p:nvPr/>
        </p:nvPicPr>
        <p:blipFill rotWithShape="1">
          <a:blip r:embed="rId5">
            <a:alphaModFix/>
          </a:blip>
          <a:srcRect b="0" l="0" r="0" t="0"/>
          <a:stretch/>
        </p:blipFill>
        <p:spPr>
          <a:xfrm>
            <a:off x="7311379" y="3047082"/>
            <a:ext cx="4240283" cy="3180212"/>
          </a:xfrm>
          <a:prstGeom prst="rect">
            <a:avLst/>
          </a:prstGeom>
          <a:noFill/>
          <a:ln>
            <a:noFill/>
          </a:ln>
        </p:spPr>
      </p:pic>
      <p:pic>
        <p:nvPicPr>
          <p:cNvPr id="1027" name="Google Shape;1027;p109"/>
          <p:cNvPicPr preferRelativeResize="0"/>
          <p:nvPr/>
        </p:nvPicPr>
        <p:blipFill rotWithShape="1">
          <a:blip r:embed="rId6">
            <a:alphaModFix/>
          </a:blip>
          <a:srcRect b="0" l="0" r="0" t="0"/>
          <a:stretch/>
        </p:blipFill>
        <p:spPr>
          <a:xfrm>
            <a:off x="1785431" y="3047082"/>
            <a:ext cx="4773301" cy="3180212"/>
          </a:xfrm>
          <a:prstGeom prst="rect">
            <a:avLst/>
          </a:prstGeom>
          <a:noFill/>
          <a:ln>
            <a:noFill/>
          </a:ln>
        </p:spPr>
      </p:pic>
      <p:sp>
        <p:nvSpPr>
          <p:cNvPr id="1028" name="Google Shape;1028;p109"/>
          <p:cNvSpPr txBox="1"/>
          <p:nvPr/>
        </p:nvSpPr>
        <p:spPr>
          <a:xfrm>
            <a:off x="1028700" y="-104775"/>
            <a:ext cx="15920578" cy="3681260"/>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Việc sử dụng báo cáo tài chính sẽ gặp một số vấn đề như chúng </a:t>
            </a:r>
            <a:r>
              <a:rPr lang="en-US" sz="3999">
                <a:solidFill>
                  <a:srgbClr val="FF1616"/>
                </a:solidFill>
                <a:latin typeface="Montserrat"/>
                <a:ea typeface="Montserrat"/>
                <a:cs typeface="Montserrat"/>
                <a:sym typeface="Montserrat"/>
              </a:rPr>
              <a:t>không chứa đựng đầy đủ các thông tin</a:t>
            </a:r>
            <a:r>
              <a:rPr lang="en-US" sz="3999">
                <a:solidFill>
                  <a:srgbClr val="FFFFFF"/>
                </a:solidFill>
                <a:latin typeface="Montserrat"/>
                <a:ea typeface="Montserrat"/>
                <a:cs typeface="Montserrat"/>
                <a:sym typeface="Montserrat"/>
              </a:rPr>
              <a:t> cần thiết cho việc phân tích; </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
        <p:nvSpPr>
          <p:cNvPr id="1029" name="Google Shape;1029;p109"/>
          <p:cNvSpPr txBox="1"/>
          <p:nvPr/>
        </p:nvSpPr>
        <p:spPr>
          <a:xfrm>
            <a:off x="1183711" y="5038725"/>
            <a:ext cx="15920578" cy="5186210"/>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Các báo cáo tài chính khác nhau có thể áp dụng một số nguyên tắc kế toán khác nhau nên rất khó sử dụng để so sánh và các yếu tố tâm lý và nhiều biến số định tính khác không được thể hiện trong các báo cáo tài chính.</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72" name="Google Shape;172;p11"/>
          <p:cNvPicPr preferRelativeResize="0"/>
          <p:nvPr/>
        </p:nvPicPr>
        <p:blipFill rotWithShape="1">
          <a:blip r:embed="rId4">
            <a:alphaModFix/>
          </a:blip>
          <a:srcRect b="0" l="0" r="0" t="0"/>
          <a:stretch/>
        </p:blipFill>
        <p:spPr>
          <a:xfrm>
            <a:off x="11048035" y="3727614"/>
            <a:ext cx="6211265" cy="4138255"/>
          </a:xfrm>
          <a:prstGeom prst="rect">
            <a:avLst/>
          </a:prstGeom>
          <a:noFill/>
          <a:ln>
            <a:noFill/>
          </a:ln>
        </p:spPr>
      </p:pic>
      <p:sp>
        <p:nvSpPr>
          <p:cNvPr id="173" name="Google Shape;173;p11"/>
          <p:cNvSpPr txBox="1"/>
          <p:nvPr/>
        </p:nvSpPr>
        <p:spPr>
          <a:xfrm>
            <a:off x="0" y="981075"/>
            <a:ext cx="17528595" cy="15716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000">
                <a:solidFill>
                  <a:srgbClr val="FFFFFF"/>
                </a:solidFill>
                <a:latin typeface="Poppins"/>
                <a:ea typeface="Poppins"/>
                <a:cs typeface="Poppins"/>
                <a:sym typeface="Poppins"/>
              </a:rPr>
              <a:t>THỨ NHẤT: GIÁ CẢ PHẢN ÁNH TOÀN BỘ CÁC BIẾN ĐỘNG THỊ TRƯỜNG</a:t>
            </a:r>
            <a:endParaRPr/>
          </a:p>
        </p:txBody>
      </p:sp>
      <p:sp>
        <p:nvSpPr>
          <p:cNvPr id="174" name="Google Shape;174;p11"/>
          <p:cNvSpPr txBox="1"/>
          <p:nvPr/>
        </p:nvSpPr>
        <p:spPr>
          <a:xfrm>
            <a:off x="759405" y="2447925"/>
            <a:ext cx="9958230" cy="6402907"/>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3758">
                <a:solidFill>
                  <a:srgbClr val="FFFFFF"/>
                </a:solidFill>
                <a:latin typeface="Montserrat"/>
                <a:ea typeface="Montserrat"/>
                <a:cs typeface="Montserrat"/>
                <a:sym typeface="Montserrat"/>
              </a:rPr>
              <a:t>Đây là nguyên tắc đầu tiên và quan trọng nhất. Các nhà phân tích kỹ thuật tin rằng: mọi yếu tố cơ bản như kinh tế, chính trị, tâm lý... đều đã được phản ánh trên giá cả thị trường. Không có gì là bất thường khi cổ phiếu của một công ty được giao dịch cao hơn hay thấp hơn so với giá trị sổ sách trên một cổ phiếu</a:t>
            </a:r>
            <a:endParaRPr sz="3758">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pic>
        <p:nvPicPr>
          <p:cNvPr id="1034" name="Google Shape;1034;p11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35" name="Google Shape;1035;p110"/>
          <p:cNvPicPr preferRelativeResize="0"/>
          <p:nvPr/>
        </p:nvPicPr>
        <p:blipFill rotWithShape="1">
          <a:blip r:embed="rId4">
            <a:alphaModFix/>
          </a:blip>
          <a:srcRect b="0" l="0" r="0" t="0"/>
          <a:stretch/>
        </p:blipFill>
        <p:spPr>
          <a:xfrm>
            <a:off x="2260986" y="3885797"/>
            <a:ext cx="13766027" cy="6401203"/>
          </a:xfrm>
          <a:prstGeom prst="rect">
            <a:avLst/>
          </a:prstGeom>
          <a:noFill/>
          <a:ln>
            <a:noFill/>
          </a:ln>
        </p:spPr>
      </p:pic>
      <p:sp>
        <p:nvSpPr>
          <p:cNvPr id="1036" name="Google Shape;1036;p110"/>
          <p:cNvSpPr txBox="1"/>
          <p:nvPr/>
        </p:nvSpPr>
        <p:spPr>
          <a:xfrm>
            <a:off x="1028700" y="-436261"/>
            <a:ext cx="15920578" cy="4433735"/>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Ưu điểm thứ hai </a:t>
            </a:r>
            <a:r>
              <a:rPr lang="en-US" sz="3999">
                <a:solidFill>
                  <a:srgbClr val="FFFFFF"/>
                </a:solidFill>
                <a:latin typeface="Montserrat"/>
                <a:ea typeface="Montserrat"/>
                <a:cs typeface="Montserrat"/>
                <a:sym typeface="Montserrat"/>
              </a:rPr>
              <a:t>của PTKT là </a:t>
            </a:r>
            <a:r>
              <a:rPr lang="en-US" sz="3999">
                <a:solidFill>
                  <a:srgbClr val="FF1616"/>
                </a:solidFill>
                <a:latin typeface="Montserrat"/>
                <a:ea typeface="Montserrat"/>
                <a:cs typeface="Montserrat"/>
                <a:sym typeface="Montserrat"/>
              </a:rPr>
              <a:t>nhanh chóng nhận ra xu thế</a:t>
            </a:r>
            <a:r>
              <a:rPr lang="en-US" sz="3999">
                <a:solidFill>
                  <a:srgbClr val="FFFFFF"/>
                </a:solidFill>
                <a:latin typeface="Montserrat"/>
                <a:ea typeface="Montserrat"/>
                <a:cs typeface="Montserrat"/>
                <a:sym typeface="Montserrat"/>
              </a:rPr>
              <a:t> dịch chuyển sang một mức giá cân bằng mới bất kể đâu là nguyên nhân của sự dịch chuyển.  </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11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42" name="Google Shape;1042;p111"/>
          <p:cNvPicPr preferRelativeResize="0"/>
          <p:nvPr/>
        </p:nvPicPr>
        <p:blipFill rotWithShape="1">
          <a:blip r:embed="rId4">
            <a:alphaModFix/>
          </a:blip>
          <a:srcRect b="0" l="0" r="0" t="0"/>
          <a:stretch/>
        </p:blipFill>
        <p:spPr>
          <a:xfrm>
            <a:off x="9252483" y="3570597"/>
            <a:ext cx="8006817" cy="5344550"/>
          </a:xfrm>
          <a:prstGeom prst="rect">
            <a:avLst/>
          </a:prstGeom>
          <a:noFill/>
          <a:ln>
            <a:noFill/>
          </a:ln>
        </p:spPr>
      </p:pic>
      <p:sp>
        <p:nvSpPr>
          <p:cNvPr id="1043" name="Google Shape;1043;p111"/>
          <p:cNvSpPr txBox="1"/>
          <p:nvPr/>
        </p:nvSpPr>
        <p:spPr>
          <a:xfrm>
            <a:off x="1028700" y="-488080"/>
            <a:ext cx="15920578" cy="2928785"/>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Ưu điểm thứ ba c</a:t>
            </a:r>
            <a:r>
              <a:rPr lang="en-US" sz="3999">
                <a:solidFill>
                  <a:srgbClr val="FFFFFF"/>
                </a:solidFill>
                <a:latin typeface="Montserrat"/>
                <a:ea typeface="Montserrat"/>
                <a:cs typeface="Montserrat"/>
                <a:sym typeface="Montserrat"/>
              </a:rPr>
              <a:t>ủa PTKT là có </a:t>
            </a:r>
            <a:r>
              <a:rPr lang="en-US" sz="3999">
                <a:solidFill>
                  <a:srgbClr val="FF1616"/>
                </a:solidFill>
                <a:latin typeface="Montserrat"/>
                <a:ea typeface="Montserrat"/>
                <a:cs typeface="Montserrat"/>
                <a:sym typeface="Montserrat"/>
              </a:rPr>
              <a:t>khả năng thích ứng</a:t>
            </a:r>
            <a:r>
              <a:rPr lang="en-US" sz="3999">
                <a:solidFill>
                  <a:srgbClr val="FFFFFF"/>
                </a:solidFill>
                <a:latin typeface="Montserrat"/>
                <a:ea typeface="Montserrat"/>
                <a:cs typeface="Montserrat"/>
                <a:sym typeface="Montserrat"/>
              </a:rPr>
              <a:t> với bất kỳ một hoàn cảnh kinh doanh nào và độ lớn thời gian nào.</a:t>
            </a:r>
            <a:r>
              <a:rPr b="1" lang="en-US" sz="3999">
                <a:solidFill>
                  <a:srgbClr val="FFFFFF"/>
                </a:solidFill>
                <a:latin typeface="Montserrat"/>
                <a:ea typeface="Montserrat"/>
                <a:cs typeface="Montserrat"/>
                <a:sym typeface="Montserrat"/>
              </a:rPr>
              <a:t> </a:t>
            </a:r>
            <a:endParaRPr/>
          </a:p>
        </p:txBody>
      </p:sp>
      <p:sp>
        <p:nvSpPr>
          <p:cNvPr id="1044" name="Google Shape;1044;p111"/>
          <p:cNvSpPr txBox="1"/>
          <p:nvPr/>
        </p:nvSpPr>
        <p:spPr>
          <a:xfrm>
            <a:off x="1028700" y="1431320"/>
            <a:ext cx="7960289" cy="8256627"/>
          </a:xfrm>
          <a:prstGeom prst="rect">
            <a:avLst/>
          </a:prstGeom>
          <a:noFill/>
          <a:ln>
            <a:noFill/>
          </a:ln>
        </p:spPr>
        <p:txBody>
          <a:bodyPr anchorCtr="0" anchor="t" bIns="0" lIns="0" spcFirstLastPara="1" rIns="0" wrap="square" tIns="0">
            <a:spAutoFit/>
          </a:bodyPr>
          <a:lstStyle/>
          <a:p>
            <a:pPr indent="0" lvl="0" marL="0" marR="0" rtl="0" algn="just">
              <a:lnSpc>
                <a:spcPct val="285833"/>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304222"/>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27"/>
              </a:lnSpc>
              <a:spcBef>
                <a:spcPts val="0"/>
              </a:spcBef>
              <a:spcAft>
                <a:spcPts val="0"/>
              </a:spcAft>
              <a:buNone/>
            </a:pPr>
            <a:r>
              <a:rPr lang="en-US" sz="3650">
                <a:solidFill>
                  <a:srgbClr val="FFFFFF"/>
                </a:solidFill>
                <a:latin typeface="Montserrat"/>
                <a:ea typeface="Montserrat"/>
                <a:cs typeface="Montserrat"/>
                <a:sym typeface="Montserrat"/>
              </a:rPr>
              <a:t>Trong khi phần lớn các nhà phân tích cơ bản với một số lượng lớn số liệu cần phải giải quyết nên có xu hướng chuyên môn hóa phân tích một nhóm các nhân tố nào đó thì các nhà PTKT có thể</a:t>
            </a:r>
            <a:r>
              <a:rPr lang="en-US" sz="3650">
                <a:solidFill>
                  <a:srgbClr val="FF1616"/>
                </a:solidFill>
                <a:latin typeface="Montserrat"/>
                <a:ea typeface="Montserrat"/>
                <a:cs typeface="Montserrat"/>
                <a:sym typeface="Montserrat"/>
              </a:rPr>
              <a:t> linh hoạt hơn</a:t>
            </a:r>
            <a:r>
              <a:rPr lang="en-US" sz="3650">
                <a:solidFill>
                  <a:srgbClr val="FFFFFF"/>
                </a:solidFill>
                <a:latin typeface="Montserrat"/>
                <a:ea typeface="Montserrat"/>
                <a:cs typeface="Montserrat"/>
                <a:sym typeface="Montserrat"/>
              </a:rPr>
              <a:t>. Họ có thể tự do lựa chọn kỹ càng giữa các thị trường và giữa các cổ phiếu để đầu tư.</a:t>
            </a:r>
            <a:endParaRPr/>
          </a:p>
        </p:txBody>
      </p:sp>
    </p:spTree>
  </p:cSld>
  <p:clrMapOvr>
    <a:masterClrMapping/>
  </p:clrMapOvr>
  <p:transition spd="slow">
    <p:wipe dir="l"/>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11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50" name="Google Shape;1050;p112"/>
          <p:cNvPicPr preferRelativeResize="0"/>
          <p:nvPr/>
        </p:nvPicPr>
        <p:blipFill rotWithShape="1">
          <a:blip r:embed="rId4">
            <a:alphaModFix/>
          </a:blip>
          <a:srcRect b="0" l="0" r="0" t="0"/>
          <a:stretch/>
        </p:blipFill>
        <p:spPr>
          <a:xfrm>
            <a:off x="2982920" y="3509774"/>
            <a:ext cx="10971918" cy="6171704"/>
          </a:xfrm>
          <a:prstGeom prst="rect">
            <a:avLst/>
          </a:prstGeom>
          <a:noFill/>
          <a:ln>
            <a:noFill/>
          </a:ln>
        </p:spPr>
      </p:pic>
      <p:sp>
        <p:nvSpPr>
          <p:cNvPr id="1051" name="Google Shape;1051;p112"/>
          <p:cNvSpPr txBox="1"/>
          <p:nvPr/>
        </p:nvSpPr>
        <p:spPr>
          <a:xfrm>
            <a:off x="1028700" y="187882"/>
            <a:ext cx="15920578" cy="3714750"/>
          </a:xfrm>
          <a:prstGeom prst="rect">
            <a:avLst/>
          </a:prstGeom>
          <a:noFill/>
          <a:ln>
            <a:noFill/>
          </a:ln>
        </p:spPr>
        <p:txBody>
          <a:bodyPr anchorCtr="0" anchor="t" bIns="0" lIns="0" spcFirstLastPara="1" rIns="0" wrap="square" tIns="0">
            <a:spAutoFit/>
          </a:bodyPr>
          <a:lstStyle/>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Ưu điểm thứ tư</a:t>
            </a:r>
            <a:r>
              <a:rPr lang="en-US" sz="3999">
                <a:solidFill>
                  <a:srgbClr val="FFFFFF"/>
                </a:solidFill>
                <a:latin typeface="Montserrat"/>
                <a:ea typeface="Montserrat"/>
                <a:cs typeface="Montserrat"/>
                <a:sym typeface="Montserrat"/>
              </a:rPr>
              <a:t> là các nhà PTKT sử dụng đồ thị như một “bức tranh lớn”, họ </a:t>
            </a:r>
            <a:r>
              <a:rPr lang="en-US" sz="3999">
                <a:solidFill>
                  <a:srgbClr val="FF1616"/>
                </a:solidFill>
                <a:latin typeface="Montserrat"/>
                <a:ea typeface="Montserrat"/>
                <a:cs typeface="Montserrat"/>
                <a:sym typeface="Montserrat"/>
              </a:rPr>
              <a:t>tránh được sự phiến diện</a:t>
            </a:r>
            <a:r>
              <a:rPr lang="en-US" sz="3999">
                <a:solidFill>
                  <a:srgbClr val="FFFFFF"/>
                </a:solidFill>
                <a:latin typeface="Montserrat"/>
                <a:ea typeface="Montserrat"/>
                <a:cs typeface="Montserrat"/>
                <a:sym typeface="Montserrat"/>
              </a:rPr>
              <a:t> là kết quả mang lại từ một nhóm nhân tố nào đó của thị trường.</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p11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57" name="Google Shape;1057;p113"/>
          <p:cNvPicPr preferRelativeResize="0"/>
          <p:nvPr/>
        </p:nvPicPr>
        <p:blipFill rotWithShape="1">
          <a:blip r:embed="rId4">
            <a:alphaModFix/>
          </a:blip>
          <a:srcRect b="0" l="0" r="0" t="0"/>
          <a:stretch/>
        </p:blipFill>
        <p:spPr>
          <a:xfrm>
            <a:off x="1759643" y="3212503"/>
            <a:ext cx="6179580" cy="4117145"/>
          </a:xfrm>
          <a:prstGeom prst="rect">
            <a:avLst/>
          </a:prstGeom>
          <a:noFill/>
          <a:ln>
            <a:noFill/>
          </a:ln>
        </p:spPr>
      </p:pic>
      <p:pic>
        <p:nvPicPr>
          <p:cNvPr id="1058" name="Google Shape;1058;p113"/>
          <p:cNvPicPr preferRelativeResize="0"/>
          <p:nvPr/>
        </p:nvPicPr>
        <p:blipFill rotWithShape="1">
          <a:blip r:embed="rId5">
            <a:alphaModFix/>
          </a:blip>
          <a:srcRect b="0" l="0" r="0" t="0"/>
          <a:stretch/>
        </p:blipFill>
        <p:spPr>
          <a:xfrm>
            <a:off x="8664369" y="3212503"/>
            <a:ext cx="7033768" cy="3947702"/>
          </a:xfrm>
          <a:prstGeom prst="rect">
            <a:avLst/>
          </a:prstGeom>
          <a:noFill/>
          <a:ln>
            <a:noFill/>
          </a:ln>
        </p:spPr>
      </p:pic>
      <p:sp>
        <p:nvSpPr>
          <p:cNvPr id="1059" name="Google Shape;1059;p113"/>
          <p:cNvSpPr txBox="1"/>
          <p:nvPr/>
        </p:nvSpPr>
        <p:spPr>
          <a:xfrm>
            <a:off x="1183711" y="-104775"/>
            <a:ext cx="15920578" cy="3714750"/>
          </a:xfrm>
          <a:prstGeom prst="rect">
            <a:avLst/>
          </a:prstGeom>
          <a:noFill/>
          <a:ln>
            <a:noFill/>
          </a:ln>
        </p:spPr>
        <p:txBody>
          <a:bodyPr anchorCtr="0" anchor="t" bIns="0" lIns="0" spcFirstLastPara="1" rIns="0" wrap="square" tIns="0">
            <a:spAutoFit/>
          </a:bodyPr>
          <a:lstStyle/>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Cuối cùng, </a:t>
            </a:r>
            <a:r>
              <a:rPr lang="en-US" sz="3999">
                <a:solidFill>
                  <a:srgbClr val="FFFFFF"/>
                </a:solidFill>
                <a:latin typeface="Montserrat"/>
                <a:ea typeface="Montserrat"/>
                <a:cs typeface="Montserrat"/>
                <a:sym typeface="Montserrat"/>
              </a:rPr>
              <a:t>các nhà phân tích kỹ thuật cho rằng họ có thể xác định được</a:t>
            </a:r>
            <a:r>
              <a:rPr lang="en-US" sz="3999">
                <a:solidFill>
                  <a:srgbClr val="FF1616"/>
                </a:solidFill>
                <a:latin typeface="Montserrat"/>
                <a:ea typeface="Montserrat"/>
                <a:cs typeface="Montserrat"/>
                <a:sym typeface="Montserrat"/>
              </a:rPr>
              <a:t> thời điểm lý tưởng </a:t>
            </a:r>
            <a:r>
              <a:rPr lang="en-US" sz="3999">
                <a:solidFill>
                  <a:srgbClr val="FFFFFF"/>
                </a:solidFill>
                <a:latin typeface="Montserrat"/>
                <a:ea typeface="Montserrat"/>
                <a:cs typeface="Montserrat"/>
                <a:sym typeface="Montserrat"/>
              </a:rPr>
              <a:t>để thực hiện giao dịch tốt hơn so với các nhà phân tích cơ bản. </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
        <p:nvSpPr>
          <p:cNvPr id="1060" name="Google Shape;1060;p113"/>
          <p:cNvSpPr txBox="1"/>
          <p:nvPr/>
        </p:nvSpPr>
        <p:spPr>
          <a:xfrm>
            <a:off x="1183711" y="6786135"/>
            <a:ext cx="15920578" cy="2962275"/>
          </a:xfrm>
          <a:prstGeom prst="rect">
            <a:avLst/>
          </a:prstGeom>
          <a:noFill/>
          <a:ln>
            <a:noFill/>
          </a:ln>
        </p:spPr>
        <p:txBody>
          <a:bodyPr anchorCtr="0" anchor="t" bIns="0" lIns="0" spcFirstLastPara="1" rIns="0" wrap="square" tIns="0">
            <a:spAutoFit/>
          </a:bodyPr>
          <a:lstStyle/>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Ở đây một ưu thế lớn của PTKT so với các phương pháp phân tích khác là giúp xác định thời điểm để đưa ra </a:t>
            </a:r>
            <a:r>
              <a:rPr b="1" lang="en-US" sz="3999">
                <a:solidFill>
                  <a:srgbClr val="FF1616"/>
                </a:solidFill>
                <a:latin typeface="Montserrat"/>
                <a:ea typeface="Montserrat"/>
                <a:cs typeface="Montserrat"/>
                <a:sym typeface="Montserrat"/>
              </a:rPr>
              <a:t>quyết định đầu tư trong ngắn hạn.</a:t>
            </a:r>
            <a:endParaRPr/>
          </a:p>
        </p:txBody>
      </p:sp>
    </p:spTree>
  </p:cSld>
  <p:clrMapOvr>
    <a:masterClrMapping/>
  </p:clrMapOvr>
  <p:transition spd="slow">
    <p:wipe dir="l"/>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11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1066" name="Google Shape;1066;p114"/>
          <p:cNvSpPr txBox="1"/>
          <p:nvPr/>
        </p:nvSpPr>
        <p:spPr>
          <a:xfrm>
            <a:off x="1028700" y="1164274"/>
            <a:ext cx="12129322" cy="3124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KẾT LUẬN: NHƯỢC ĐIỂM CỦA PTKT</a:t>
            </a:r>
            <a:endParaRPr/>
          </a:p>
        </p:txBody>
      </p:sp>
      <p:sp>
        <p:nvSpPr>
          <p:cNvPr id="1067" name="Google Shape;1067;p114"/>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0501" r="-10500" t="0"/>
            </a:stretch>
          </a:blipFill>
          <a:ln>
            <a:noFill/>
          </a:ln>
        </p:spPr>
      </p:sp>
      <p:pic>
        <p:nvPicPr>
          <p:cNvPr id="1068" name="Google Shape;1068;p114"/>
          <p:cNvPicPr preferRelativeResize="0"/>
          <p:nvPr/>
        </p:nvPicPr>
        <p:blipFill rotWithShape="1">
          <a:blip r:embed="rId5">
            <a:alphaModFix/>
          </a:blip>
          <a:srcRect b="0" l="0" r="0" t="0"/>
          <a:stretch/>
        </p:blipFill>
        <p:spPr>
          <a:xfrm>
            <a:off x="0" y="6172200"/>
            <a:ext cx="4114800" cy="4114800"/>
          </a:xfrm>
          <a:prstGeom prst="rect">
            <a:avLst/>
          </a:prstGeom>
          <a:noFill/>
          <a:ln>
            <a:noFill/>
          </a:ln>
        </p:spPr>
      </p:pic>
    </p:spTree>
  </p:cSld>
  <p:clrMapOvr>
    <a:masterClrMapping/>
  </p:clrMapOvr>
  <p:transition spd="slow">
    <p:wipe dir="l"/>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11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74" name="Google Shape;1074;p115"/>
          <p:cNvPicPr preferRelativeResize="0"/>
          <p:nvPr/>
        </p:nvPicPr>
        <p:blipFill rotWithShape="1">
          <a:blip r:embed="rId4">
            <a:alphaModFix/>
          </a:blip>
          <a:srcRect b="0" l="0" r="0" t="0"/>
          <a:stretch/>
        </p:blipFill>
        <p:spPr>
          <a:xfrm>
            <a:off x="9495885" y="3680648"/>
            <a:ext cx="7994239" cy="5380738"/>
          </a:xfrm>
          <a:prstGeom prst="rect">
            <a:avLst/>
          </a:prstGeom>
          <a:noFill/>
          <a:ln>
            <a:noFill/>
          </a:ln>
        </p:spPr>
      </p:pic>
      <p:sp>
        <p:nvSpPr>
          <p:cNvPr id="1075" name="Google Shape;1075;p115"/>
          <p:cNvSpPr txBox="1"/>
          <p:nvPr/>
        </p:nvSpPr>
        <p:spPr>
          <a:xfrm>
            <a:off x="1149761" y="308394"/>
            <a:ext cx="15920578" cy="2962275"/>
          </a:xfrm>
          <a:prstGeom prst="rect">
            <a:avLst/>
          </a:prstGeom>
          <a:noFill/>
          <a:ln>
            <a:noFill/>
          </a:ln>
        </p:spPr>
        <p:txBody>
          <a:bodyPr anchorCtr="0" anchor="t" bIns="0" lIns="0" spcFirstLastPara="1" rIns="0" wrap="square" tIns="0">
            <a:spAutoFit/>
          </a:bodyPr>
          <a:lstStyle/>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b="1" lang="en-US" sz="3999">
                <a:solidFill>
                  <a:srgbClr val="FF1616"/>
                </a:solidFill>
                <a:latin typeface="Montserrat"/>
                <a:ea typeface="Montserrat"/>
                <a:cs typeface="Montserrat"/>
                <a:sym typeface="Montserrat"/>
              </a:rPr>
              <a:t>PTKT là một nghệ thuật</a:t>
            </a:r>
            <a:r>
              <a:rPr lang="en-US" sz="3999">
                <a:solidFill>
                  <a:srgbClr val="FFFFFF"/>
                </a:solidFill>
                <a:latin typeface="Montserrat"/>
                <a:ea typeface="Montserrat"/>
                <a:cs typeface="Montserrat"/>
                <a:sym typeface="Montserrat"/>
              </a:rPr>
              <a:t> đọc biểu đồ giá và hiểu ý nghĩa của các chỉ báo kỹ thuật. Do đó tính chủ quan trong PTKT là khá cao.</a:t>
            </a:r>
            <a:endParaRPr/>
          </a:p>
        </p:txBody>
      </p:sp>
      <p:sp>
        <p:nvSpPr>
          <p:cNvPr id="1076" name="Google Shape;1076;p115"/>
          <p:cNvSpPr txBox="1"/>
          <p:nvPr/>
        </p:nvSpPr>
        <p:spPr>
          <a:xfrm>
            <a:off x="1028700" y="2933294"/>
            <a:ext cx="7786854" cy="6780197"/>
          </a:xfrm>
          <a:prstGeom prst="rect">
            <a:avLst/>
          </a:prstGeom>
          <a:noFill/>
          <a:ln>
            <a:noFill/>
          </a:ln>
        </p:spPr>
        <p:txBody>
          <a:bodyPr anchorCtr="0" anchor="t" bIns="0" lIns="0" spcFirstLastPara="1" rIns="0" wrap="square" tIns="0">
            <a:spAutoFit/>
          </a:bodyPr>
          <a:lstStyle/>
          <a:p>
            <a:pPr indent="0" lvl="0" marL="0" marR="0" rtl="0" algn="just">
              <a:lnSpc>
                <a:spcPct val="274333"/>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45"/>
              </a:lnSpc>
              <a:spcBef>
                <a:spcPts val="0"/>
              </a:spcBef>
              <a:spcAft>
                <a:spcPts val="0"/>
              </a:spcAft>
              <a:buNone/>
            </a:pPr>
            <a:r>
              <a:rPr b="1" lang="en-US" sz="3291">
                <a:solidFill>
                  <a:srgbClr val="FFFFFF"/>
                </a:solidFill>
                <a:latin typeface="Montserrat"/>
                <a:ea typeface="Montserrat"/>
                <a:cs typeface="Montserrat"/>
                <a:sym typeface="Montserrat"/>
              </a:rPr>
              <a:t> Việc sử dụng các hệ thống phát tín hiệu giao dịch tự động một cách máy móc </a:t>
            </a:r>
            <a:r>
              <a:rPr b="1" lang="en-US" sz="3291">
                <a:solidFill>
                  <a:srgbClr val="FF1616"/>
                </a:solidFill>
                <a:latin typeface="Montserrat"/>
                <a:ea typeface="Montserrat"/>
                <a:cs typeface="Montserrat"/>
                <a:sym typeface="Montserrat"/>
              </a:rPr>
              <a:t>chỉ hợp lý trong quá khứ</a:t>
            </a:r>
            <a:r>
              <a:rPr b="1" lang="en-US" sz="3291">
                <a:solidFill>
                  <a:srgbClr val="FFFFFF"/>
                </a:solidFill>
                <a:latin typeface="Montserrat"/>
                <a:ea typeface="Montserrat"/>
                <a:cs typeface="Montserrat"/>
                <a:sym typeface="Montserrat"/>
              </a:rPr>
              <a:t> chứ không có ý nghĩa sẽ đúng trong tương lai. Lỗi phổ biến là sử dụng quá nhiều chỉ báo kỹ thuật một cách rắc rối không cần thiết, trong khi phần lớn các chỉ báo này lại cho tín hiệu không đồng nhất.</a:t>
            </a:r>
            <a:endParaRPr/>
          </a:p>
          <a:p>
            <a:pPr indent="0" lvl="0" marL="0" marR="0" rtl="0" algn="just">
              <a:lnSpc>
                <a:spcPct val="150000"/>
              </a:lnSpc>
              <a:spcBef>
                <a:spcPts val="0"/>
              </a:spcBef>
              <a:spcAft>
                <a:spcPts val="0"/>
              </a:spcAft>
              <a:buNone/>
            </a:pPr>
            <a:r>
              <a:t/>
            </a:r>
            <a:endParaRPr b="1" sz="3291">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id="1081" name="Google Shape;1081;p11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82" name="Google Shape;1082;p116"/>
          <p:cNvPicPr preferRelativeResize="0"/>
          <p:nvPr/>
        </p:nvPicPr>
        <p:blipFill rotWithShape="1">
          <a:blip r:embed="rId4">
            <a:alphaModFix/>
          </a:blip>
          <a:srcRect b="0" l="0" r="0" t="0"/>
          <a:stretch/>
        </p:blipFill>
        <p:spPr>
          <a:xfrm>
            <a:off x="1028700" y="4245978"/>
            <a:ext cx="8930640" cy="5012322"/>
          </a:xfrm>
          <a:prstGeom prst="rect">
            <a:avLst/>
          </a:prstGeom>
          <a:noFill/>
          <a:ln>
            <a:noFill/>
          </a:ln>
        </p:spPr>
      </p:pic>
      <p:pic>
        <p:nvPicPr>
          <p:cNvPr id="1083" name="Google Shape;1083;p116"/>
          <p:cNvPicPr preferRelativeResize="0"/>
          <p:nvPr/>
        </p:nvPicPr>
        <p:blipFill rotWithShape="1">
          <a:blip r:embed="rId5">
            <a:alphaModFix/>
          </a:blip>
          <a:srcRect b="0" l="0" r="0" t="0"/>
          <a:stretch/>
        </p:blipFill>
        <p:spPr>
          <a:xfrm>
            <a:off x="9959340" y="4245978"/>
            <a:ext cx="7523185" cy="5012322"/>
          </a:xfrm>
          <a:prstGeom prst="rect">
            <a:avLst/>
          </a:prstGeom>
          <a:noFill/>
          <a:ln>
            <a:noFill/>
          </a:ln>
        </p:spPr>
      </p:pic>
      <p:sp>
        <p:nvSpPr>
          <p:cNvPr id="1084" name="Google Shape;1084;p116"/>
          <p:cNvSpPr txBox="1"/>
          <p:nvPr/>
        </p:nvSpPr>
        <p:spPr>
          <a:xfrm>
            <a:off x="1183711" y="176472"/>
            <a:ext cx="15920578" cy="3714750"/>
          </a:xfrm>
          <a:prstGeom prst="rect">
            <a:avLst/>
          </a:prstGeom>
          <a:noFill/>
          <a:ln>
            <a:noFill/>
          </a:ln>
        </p:spPr>
        <p:txBody>
          <a:bodyPr anchorCtr="0" anchor="t" bIns="0" lIns="0" spcFirstLastPara="1" rIns="0" wrap="square" tIns="0">
            <a:spAutoFit/>
          </a:bodyPr>
          <a:lstStyle/>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Mặt khác các chỉ báo kỹ thuật lại luôn luôn chậm hơn diễn biến thực tế. </a:t>
            </a:r>
            <a:r>
              <a:rPr b="1" lang="en-US" sz="3999">
                <a:solidFill>
                  <a:srgbClr val="FF1616"/>
                </a:solidFill>
                <a:latin typeface="Montserrat"/>
                <a:ea typeface="Montserrat"/>
                <a:cs typeface="Montserrat"/>
                <a:sym typeface="Montserrat"/>
              </a:rPr>
              <a:t>Phân tích kỹ thuật chỉ là một công cụ</a:t>
            </a:r>
            <a:r>
              <a:rPr b="1" lang="en-US" sz="3999">
                <a:solidFill>
                  <a:srgbClr val="FFFFFF"/>
                </a:solidFill>
                <a:latin typeface="Montserrat"/>
                <a:ea typeface="Montserrat"/>
                <a:cs typeface="Montserrat"/>
                <a:sym typeface="Montserrat"/>
              </a:rPr>
              <a:t>, còn công cụ đó hoạt động có hiệu quả không, phải hiệu chỉnh những yếu tố nào còn do từng cá nhân sử dụng</a:t>
            </a:r>
            <a:endParaRPr/>
          </a:p>
        </p:txBody>
      </p:sp>
    </p:spTree>
  </p:cSld>
  <p:clrMapOvr>
    <a:masterClrMapping/>
  </p:clrMapOvr>
  <p:transition spd="slow">
    <p:wipe dir="l"/>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pic>
        <p:nvPicPr>
          <p:cNvPr id="1089" name="Google Shape;1089;p11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90" name="Google Shape;1090;p117"/>
          <p:cNvPicPr preferRelativeResize="0"/>
          <p:nvPr/>
        </p:nvPicPr>
        <p:blipFill rotWithShape="1">
          <a:blip r:embed="rId4">
            <a:alphaModFix/>
          </a:blip>
          <a:srcRect b="0" l="0" r="0" t="0"/>
          <a:stretch/>
        </p:blipFill>
        <p:spPr>
          <a:xfrm>
            <a:off x="1608017" y="4459762"/>
            <a:ext cx="7202308" cy="4798538"/>
          </a:xfrm>
          <a:prstGeom prst="rect">
            <a:avLst/>
          </a:prstGeom>
          <a:noFill/>
          <a:ln>
            <a:noFill/>
          </a:ln>
        </p:spPr>
      </p:pic>
      <p:pic>
        <p:nvPicPr>
          <p:cNvPr id="1091" name="Google Shape;1091;p117"/>
          <p:cNvPicPr preferRelativeResize="0"/>
          <p:nvPr/>
        </p:nvPicPr>
        <p:blipFill rotWithShape="1">
          <a:blip r:embed="rId5">
            <a:alphaModFix/>
          </a:blip>
          <a:srcRect b="0" l="0" r="0" t="0"/>
          <a:stretch/>
        </p:blipFill>
        <p:spPr>
          <a:xfrm>
            <a:off x="9299011" y="4459762"/>
            <a:ext cx="6990048" cy="4657120"/>
          </a:xfrm>
          <a:prstGeom prst="rect">
            <a:avLst/>
          </a:prstGeom>
          <a:noFill/>
          <a:ln>
            <a:noFill/>
          </a:ln>
        </p:spPr>
      </p:pic>
      <p:sp>
        <p:nvSpPr>
          <p:cNvPr id="1092" name="Google Shape;1092;p117"/>
          <p:cNvSpPr txBox="1"/>
          <p:nvPr/>
        </p:nvSpPr>
        <p:spPr>
          <a:xfrm>
            <a:off x="1338722" y="275373"/>
            <a:ext cx="15920578" cy="4467225"/>
          </a:xfrm>
          <a:prstGeom prst="rect">
            <a:avLst/>
          </a:prstGeom>
          <a:noFill/>
          <a:ln>
            <a:noFill/>
          </a:ln>
        </p:spPr>
        <p:txBody>
          <a:bodyPr anchorCtr="0" anchor="t" bIns="0" lIns="0" spcFirstLastPara="1" rIns="0" wrap="square" tIns="0">
            <a:spAutoFit/>
          </a:bodyPr>
          <a:lstStyle/>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Với thị trường chứng khoán, PTKT phải đi kèm với việc nắm bắt</a:t>
            </a:r>
            <a:r>
              <a:rPr b="1" lang="en-US" sz="3999">
                <a:solidFill>
                  <a:srgbClr val="FF1616"/>
                </a:solidFill>
                <a:latin typeface="Montserrat"/>
                <a:ea typeface="Montserrat"/>
                <a:cs typeface="Montserrat"/>
                <a:sym typeface="Montserrat"/>
              </a:rPr>
              <a:t> tâm lý thị trường</a:t>
            </a:r>
            <a:r>
              <a:rPr lang="en-US" sz="3999">
                <a:solidFill>
                  <a:srgbClr val="FFFFFF"/>
                </a:solidFill>
                <a:latin typeface="Montserrat"/>
                <a:ea typeface="Montserrat"/>
                <a:cs typeface="Montserrat"/>
                <a:sym typeface="Montserrat"/>
              </a:rPr>
              <a:t>, hiểu ý nghĩa của các con số trên bảng điện tử, nắm được diễn biến tương quan cung cầu hàng ngày hay thậm chí là từng thời điểm của ngày giao dịch.</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pic>
        <p:nvPicPr>
          <p:cNvPr id="1097" name="Google Shape;1097;p11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098" name="Google Shape;1098;p118"/>
          <p:cNvPicPr preferRelativeResize="0"/>
          <p:nvPr/>
        </p:nvPicPr>
        <p:blipFill rotWithShape="1">
          <a:blip r:embed="rId4">
            <a:alphaModFix/>
          </a:blip>
          <a:srcRect b="0" l="10616" r="9115" t="689"/>
          <a:stretch/>
        </p:blipFill>
        <p:spPr>
          <a:xfrm>
            <a:off x="308304" y="1028700"/>
            <a:ext cx="8232726" cy="7241650"/>
          </a:xfrm>
          <a:prstGeom prst="rect">
            <a:avLst/>
          </a:prstGeom>
          <a:noFill/>
          <a:ln>
            <a:noFill/>
          </a:ln>
        </p:spPr>
      </p:pic>
      <p:sp>
        <p:nvSpPr>
          <p:cNvPr id="1099" name="Google Shape;1099;p118"/>
          <p:cNvSpPr txBox="1"/>
          <p:nvPr/>
        </p:nvSpPr>
        <p:spPr>
          <a:xfrm>
            <a:off x="8810325" y="182300"/>
            <a:ext cx="8841972" cy="4467225"/>
          </a:xfrm>
          <a:prstGeom prst="rect">
            <a:avLst/>
          </a:prstGeom>
          <a:noFill/>
          <a:ln>
            <a:noFill/>
          </a:ln>
        </p:spPr>
        <p:txBody>
          <a:bodyPr anchorCtr="0" anchor="t" bIns="0" lIns="0" spcFirstLastPara="1" rIns="0" wrap="square" tIns="0">
            <a:spAutoFit/>
          </a:bodyPr>
          <a:lstStyle/>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Một số học giả, ví dụ như, Eugene Fama đã nói rằng, bằng chứng của PTKT là </a:t>
            </a:r>
            <a:r>
              <a:rPr lang="en-US" sz="3999">
                <a:solidFill>
                  <a:srgbClr val="FF1616"/>
                </a:solidFill>
                <a:latin typeface="Montserrat"/>
                <a:ea typeface="Montserrat"/>
                <a:cs typeface="Montserrat"/>
                <a:sym typeface="Montserrat"/>
              </a:rPr>
              <a:t>rất mong manh</a:t>
            </a:r>
            <a:r>
              <a:rPr lang="en-US" sz="3999">
                <a:solidFill>
                  <a:srgbClr val="FFFFFF"/>
                </a:solidFill>
                <a:latin typeface="Montserrat"/>
                <a:ea typeface="Montserrat"/>
                <a:cs typeface="Montserrat"/>
                <a:sym typeface="Montserrat"/>
              </a:rPr>
              <a:t> và không thống nhất với lý thuyết thị trường hiệu quả dạng yếu</a:t>
            </a:r>
            <a:endParaRPr/>
          </a:p>
        </p:txBody>
      </p:sp>
      <p:sp>
        <p:nvSpPr>
          <p:cNvPr id="1100" name="Google Shape;1100;p118"/>
          <p:cNvSpPr txBox="1"/>
          <p:nvPr/>
        </p:nvSpPr>
        <p:spPr>
          <a:xfrm>
            <a:off x="8810325" y="4537060"/>
            <a:ext cx="8841972" cy="5219700"/>
          </a:xfrm>
          <a:prstGeom prst="rect">
            <a:avLst/>
          </a:prstGeom>
          <a:noFill/>
          <a:ln>
            <a:noFill/>
          </a:ln>
        </p:spPr>
        <p:txBody>
          <a:bodyPr anchorCtr="0" anchor="t" bIns="0" lIns="0" spcFirstLastPara="1" rIns="0" wrap="square" tIns="0">
            <a:spAutoFit/>
          </a:bodyPr>
          <a:lstStyle/>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Tuy vậy, những người đi theo PTKT đã khẳng định rằng dù PTKT không dự báo được tương lai thì nó cũng rất hiệu quả trong việc chỉ ra các cơ hội.</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
        <p:nvSpPr>
          <p:cNvPr id="1101" name="Google Shape;1101;p118"/>
          <p:cNvSpPr txBox="1"/>
          <p:nvPr/>
        </p:nvSpPr>
        <p:spPr>
          <a:xfrm>
            <a:off x="308304" y="8184625"/>
            <a:ext cx="8974216" cy="1082645"/>
          </a:xfrm>
          <a:prstGeom prst="rect">
            <a:avLst/>
          </a:prstGeom>
          <a:noFill/>
          <a:ln>
            <a:noFill/>
          </a:ln>
        </p:spPr>
        <p:txBody>
          <a:bodyPr anchorCtr="0" anchor="t" bIns="0" lIns="0" spcFirstLastPara="1" rIns="0" wrap="square" tIns="0">
            <a:spAutoFit/>
          </a:bodyPr>
          <a:lstStyle/>
          <a:p>
            <a:pPr indent="0" lvl="0" marL="0" marR="0" rtl="0" algn="just">
              <a:lnSpc>
                <a:spcPct val="2456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2948">
                <a:solidFill>
                  <a:srgbClr val="FFFFFF"/>
                </a:solidFill>
                <a:latin typeface="Montserrat"/>
                <a:ea typeface="Montserrat"/>
                <a:cs typeface="Montserrat"/>
                <a:sym typeface="Montserrat"/>
              </a:rPr>
              <a:t>Eugene Fama  </a:t>
            </a:r>
            <a:r>
              <a:rPr lang="en-US" sz="2948" u="sng">
                <a:solidFill>
                  <a:srgbClr val="FFFFFF"/>
                </a:solidFill>
                <a:latin typeface="Montserrat"/>
                <a:ea typeface="Montserrat"/>
                <a:cs typeface="Montserrat"/>
                <a:sym typeface="Montserrat"/>
                <a:hlinkClick r:id="rId5">
                  <a:extLst>
                    <a:ext uri="{A12FA001-AC4F-418D-AE19-62706E023703}">
                      <ahyp:hlinkClr val="tx"/>
                    </a:ext>
                  </a:extLst>
                </a:hlinkClick>
              </a:rPr>
              <a:t>Giải  Nobel Khoa học Kinh tế</a:t>
            </a:r>
            <a:endParaRPr/>
          </a:p>
        </p:txBody>
      </p:sp>
    </p:spTree>
  </p:cSld>
  <p:clrMapOvr>
    <a:masterClrMapping/>
  </p:clrMapOvr>
  <p:transition spd="slow">
    <p:wipe dir="l"/>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D81"/>
        </a:solidFill>
      </p:bgPr>
    </p:bg>
    <p:spTree>
      <p:nvGrpSpPr>
        <p:cNvPr id="1105" name="Shape 1105"/>
        <p:cNvGrpSpPr/>
        <p:nvPr/>
      </p:nvGrpSpPr>
      <p:grpSpPr>
        <a:xfrm>
          <a:off x="0" y="0"/>
          <a:ext cx="0" cy="0"/>
          <a:chOff x="0" y="0"/>
          <a:chExt cx="0" cy="0"/>
        </a:xfrm>
      </p:grpSpPr>
      <p:pic>
        <p:nvPicPr>
          <p:cNvPr id="1106" name="Google Shape;1106;p119"/>
          <p:cNvPicPr preferRelativeResize="0"/>
          <p:nvPr/>
        </p:nvPicPr>
        <p:blipFill rotWithShape="1">
          <a:blip r:embed="rId3">
            <a:alphaModFix/>
          </a:blip>
          <a:srcRect b="0" l="0" r="0" t="0"/>
          <a:stretch/>
        </p:blipFill>
        <p:spPr>
          <a:xfrm>
            <a:off x="5669404" y="1491085"/>
            <a:ext cx="7315200" cy="2061556"/>
          </a:xfrm>
          <a:prstGeom prst="rect">
            <a:avLst/>
          </a:prstGeom>
          <a:noFill/>
          <a:ln>
            <a:noFill/>
          </a:ln>
        </p:spPr>
      </p:pic>
      <p:sp>
        <p:nvSpPr>
          <p:cNvPr id="1107" name="Google Shape;1107;p119"/>
          <p:cNvSpPr txBox="1"/>
          <p:nvPr/>
        </p:nvSpPr>
        <p:spPr>
          <a:xfrm>
            <a:off x="771525" y="3391154"/>
            <a:ext cx="16744950" cy="3756025"/>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b="1" lang="en-US" sz="21999" u="none">
                <a:solidFill>
                  <a:srgbClr val="FFFFFF"/>
                </a:solidFill>
                <a:latin typeface="Open Sans"/>
                <a:ea typeface="Open Sans"/>
                <a:cs typeface="Open Sans"/>
                <a:sym typeface="Open Sans"/>
              </a:rPr>
              <a:t>Cảm ơn!</a:t>
            </a:r>
            <a:endParaRPr/>
          </a:p>
        </p:txBody>
      </p:sp>
      <p:pic>
        <p:nvPicPr>
          <p:cNvPr id="1108" name="Google Shape;1108;p119"/>
          <p:cNvPicPr preferRelativeResize="0"/>
          <p:nvPr/>
        </p:nvPicPr>
        <p:blipFill rotWithShape="1">
          <a:blip r:embed="rId4">
            <a:alphaModFix/>
          </a:blip>
          <a:srcRect b="0" l="0" r="0" t="0"/>
          <a:stretch/>
        </p:blipFill>
        <p:spPr>
          <a:xfrm>
            <a:off x="0" y="6248457"/>
            <a:ext cx="3147822" cy="4114800"/>
          </a:xfrm>
          <a:prstGeom prst="rect">
            <a:avLst/>
          </a:prstGeom>
          <a:noFill/>
          <a:ln>
            <a:noFill/>
          </a:ln>
        </p:spPr>
      </p:pic>
      <p:pic>
        <p:nvPicPr>
          <p:cNvPr id="1109" name="Google Shape;1109;p119"/>
          <p:cNvPicPr preferRelativeResize="0"/>
          <p:nvPr/>
        </p:nvPicPr>
        <p:blipFill rotWithShape="1">
          <a:blip r:embed="rId4">
            <a:alphaModFix/>
          </a:blip>
          <a:srcRect b="0" l="0" r="0" t="0"/>
          <a:stretch/>
        </p:blipFill>
        <p:spPr>
          <a:xfrm>
            <a:off x="15077325" y="6066386"/>
            <a:ext cx="3147822" cy="4114800"/>
          </a:xfrm>
          <a:prstGeom prst="rect">
            <a:avLst/>
          </a:prstGeom>
          <a:noFill/>
          <a:ln>
            <a:noFill/>
          </a:ln>
        </p:spPr>
      </p:pic>
      <p:sp>
        <p:nvSpPr>
          <p:cNvPr id="1110" name="Google Shape;1110;p119"/>
          <p:cNvSpPr txBox="1"/>
          <p:nvPr/>
        </p:nvSpPr>
        <p:spPr>
          <a:xfrm>
            <a:off x="3449806" y="7740707"/>
            <a:ext cx="11388388" cy="565150"/>
          </a:xfrm>
          <a:prstGeom prst="rect">
            <a:avLst/>
          </a:prstGeom>
          <a:noFill/>
          <a:ln>
            <a:noFill/>
          </a:ln>
        </p:spPr>
        <p:txBody>
          <a:bodyPr anchorCtr="0" anchor="t" bIns="0" lIns="0" spcFirstLastPara="1" rIns="0" wrap="square" tIns="0">
            <a:spAutoFit/>
          </a:bodyPr>
          <a:lstStyle/>
          <a:p>
            <a:pPr indent="0" lvl="0" marL="0" marR="0" rtl="0" algn="ctr">
              <a:lnSpc>
                <a:spcPct val="110002"/>
              </a:lnSpc>
              <a:spcBef>
                <a:spcPts val="0"/>
              </a:spcBef>
              <a:spcAft>
                <a:spcPts val="0"/>
              </a:spcAft>
              <a:buNone/>
            </a:pPr>
            <a:r>
              <a:rPr lang="en-US" sz="3999">
                <a:solidFill>
                  <a:srgbClr val="FFFFFF"/>
                </a:solidFill>
                <a:latin typeface="Open Sans"/>
                <a:ea typeface="Open Sans"/>
                <a:cs typeface="Open Sans"/>
                <a:sym typeface="Open Sans"/>
              </a:rPr>
              <a:t>Đã lắng Nghe</a:t>
            </a:r>
            <a:endParaRPr/>
          </a:p>
        </p:txBody>
      </p:sp>
    </p:spTree>
  </p:cSld>
  <p:clrMapOvr>
    <a:masterClrMapping/>
  </p:clrMapOvr>
  <p:transition spd="slow">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180" name="Google Shape;180;p12"/>
          <p:cNvPicPr preferRelativeResize="0"/>
          <p:nvPr/>
        </p:nvPicPr>
        <p:blipFill rotWithShape="1">
          <a:blip r:embed="rId4">
            <a:alphaModFix/>
          </a:blip>
          <a:srcRect b="0" l="0" r="0" t="0"/>
          <a:stretch/>
        </p:blipFill>
        <p:spPr>
          <a:xfrm>
            <a:off x="7653608" y="6032646"/>
            <a:ext cx="7561660" cy="3679858"/>
          </a:xfrm>
          <a:prstGeom prst="rect">
            <a:avLst/>
          </a:prstGeom>
          <a:noFill/>
          <a:ln>
            <a:noFill/>
          </a:ln>
        </p:spPr>
      </p:pic>
      <p:sp>
        <p:nvSpPr>
          <p:cNvPr id="181" name="Google Shape;181;p12"/>
          <p:cNvSpPr txBox="1"/>
          <p:nvPr/>
        </p:nvSpPr>
        <p:spPr>
          <a:xfrm>
            <a:off x="1028700" y="584822"/>
            <a:ext cx="15959656" cy="5676594"/>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3758">
                <a:solidFill>
                  <a:srgbClr val="FFFFFF"/>
                </a:solidFill>
                <a:latin typeface="Montserrat"/>
                <a:ea typeface="Montserrat"/>
                <a:cs typeface="Montserrat"/>
                <a:sym typeface="Montserrat"/>
              </a:rPr>
              <a:t>Giá trị thực của một cổ phiếu hay một tài sản tại bất kỳ thời điểm nào đều được xác định bởi </a:t>
            </a:r>
            <a:r>
              <a:rPr b="1" lang="en-US" sz="3758">
                <a:solidFill>
                  <a:srgbClr val="FF1616"/>
                </a:solidFill>
                <a:latin typeface="Montserrat"/>
                <a:ea typeface="Montserrat"/>
                <a:cs typeface="Montserrat"/>
                <a:sym typeface="Montserrat"/>
              </a:rPr>
              <a:t>quan</a:t>
            </a:r>
            <a:r>
              <a:rPr b="1" lang="en-US" sz="3758">
                <a:solidFill>
                  <a:srgbClr val="FFFFFF"/>
                </a:solidFill>
                <a:latin typeface="Montserrat"/>
                <a:ea typeface="Montserrat"/>
                <a:cs typeface="Montserrat"/>
                <a:sym typeface="Montserrat"/>
              </a:rPr>
              <a:t> </a:t>
            </a:r>
            <a:r>
              <a:rPr b="1" lang="en-US" sz="3758">
                <a:solidFill>
                  <a:srgbClr val="FF1616"/>
                </a:solidFill>
                <a:latin typeface="Montserrat"/>
                <a:ea typeface="Montserrat"/>
                <a:cs typeface="Montserrat"/>
                <a:sym typeface="Montserrat"/>
              </a:rPr>
              <a:t>hệ cung–cầu</a:t>
            </a:r>
            <a:r>
              <a:rPr b="1" lang="en-US" sz="3758">
                <a:solidFill>
                  <a:srgbClr val="FFFFFF"/>
                </a:solidFill>
                <a:latin typeface="Montserrat"/>
                <a:ea typeface="Montserrat"/>
                <a:cs typeface="Montserrat"/>
                <a:sym typeface="Montserrat"/>
              </a:rPr>
              <a:t>.</a:t>
            </a:r>
            <a:r>
              <a:rPr lang="en-US" sz="3758">
                <a:solidFill>
                  <a:srgbClr val="FFFFFF"/>
                </a:solidFill>
                <a:latin typeface="Montserrat"/>
                <a:ea typeface="Montserrat"/>
                <a:cs typeface="Montserrat"/>
                <a:sym typeface="Montserrat"/>
              </a:rPr>
              <a:t> Những thay đổi giá đơn giản phản ánh những thay đổi cung-cầu. Phân tích kỹ thuật không quan tâm lý do dẫn tới dịch chuyển cung và cầu mà chỉ quan tâm điều gì đã và đang xảy ra. Nếu cầu lớn hơn cung, đơn giản giá sẽ tăng và ngược lại. Nghiên cứu giá cả thị trường là tất cả những gì cần làm.</a:t>
            </a:r>
            <a:endParaRPr/>
          </a:p>
        </p:txBody>
      </p:sp>
      <p:pic>
        <p:nvPicPr>
          <p:cNvPr id="182" name="Google Shape;182;p12"/>
          <p:cNvPicPr preferRelativeResize="0"/>
          <p:nvPr/>
        </p:nvPicPr>
        <p:blipFill rotWithShape="1">
          <a:blip r:embed="rId5">
            <a:alphaModFix/>
          </a:blip>
          <a:srcRect b="0" l="0" r="0" t="0"/>
          <a:stretch/>
        </p:blipFill>
        <p:spPr>
          <a:xfrm>
            <a:off x="0" y="6592742"/>
            <a:ext cx="3694258" cy="3694258"/>
          </a:xfrm>
          <a:prstGeom prst="rect">
            <a:avLst/>
          </a:prstGeom>
          <a:noFill/>
          <a:ln>
            <a:noFill/>
          </a:ln>
        </p:spPr>
      </p:pic>
    </p:spTree>
  </p:cSld>
  <p:clrMapOvr>
    <a:masterClrMapping/>
  </p:clrMapOvr>
  <p:transition spd="slow">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D81"/>
        </a:solidFill>
      </p:bgPr>
    </p:bg>
    <p:spTree>
      <p:nvGrpSpPr>
        <p:cNvPr id="186" name="Shape 186"/>
        <p:cNvGrpSpPr/>
        <p:nvPr/>
      </p:nvGrpSpPr>
      <p:grpSpPr>
        <a:xfrm>
          <a:off x="0" y="0"/>
          <a:ext cx="0" cy="0"/>
          <a:chOff x="0" y="0"/>
          <a:chExt cx="0" cy="0"/>
        </a:xfrm>
      </p:grpSpPr>
      <p:pic>
        <p:nvPicPr>
          <p:cNvPr id="187" name="Google Shape;187;p13"/>
          <p:cNvPicPr preferRelativeResize="0"/>
          <p:nvPr/>
        </p:nvPicPr>
        <p:blipFill rotWithShape="1">
          <a:blip r:embed="rId3">
            <a:alphaModFix/>
          </a:blip>
          <a:srcRect b="0" l="0" r="0" t="0"/>
          <a:stretch/>
        </p:blipFill>
        <p:spPr>
          <a:xfrm>
            <a:off x="11258481" y="4309171"/>
            <a:ext cx="6000819" cy="4949129"/>
          </a:xfrm>
          <a:prstGeom prst="rect">
            <a:avLst/>
          </a:prstGeom>
          <a:noFill/>
          <a:ln>
            <a:noFill/>
          </a:ln>
        </p:spPr>
      </p:pic>
      <p:sp>
        <p:nvSpPr>
          <p:cNvPr id="188" name="Google Shape;188;p13"/>
          <p:cNvSpPr txBox="1"/>
          <p:nvPr/>
        </p:nvSpPr>
        <p:spPr>
          <a:xfrm>
            <a:off x="0" y="981075"/>
            <a:ext cx="18288000" cy="23336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000">
                <a:solidFill>
                  <a:srgbClr val="FFFFFF"/>
                </a:solidFill>
                <a:latin typeface="Poppins"/>
                <a:ea typeface="Poppins"/>
                <a:cs typeface="Poppins"/>
                <a:sym typeface="Poppins"/>
              </a:rPr>
              <a:t>THỨ HAI: GIÁ DỊCH CHUYỂN THEO XU THẾ VÀ NHỮNG XU THẾ NÀY LÀ ỔN ĐỊNH TRONG MỘT KHOẢNG THỜI GIAN TƯƠNG ĐỐI DÀI</a:t>
            </a:r>
            <a:endParaRPr/>
          </a:p>
        </p:txBody>
      </p:sp>
      <p:sp>
        <p:nvSpPr>
          <p:cNvPr id="189" name="Google Shape;189;p13"/>
          <p:cNvSpPr txBox="1"/>
          <p:nvPr/>
        </p:nvSpPr>
        <p:spPr>
          <a:xfrm>
            <a:off x="565569" y="2867331"/>
            <a:ext cx="9919759" cy="6390969"/>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3758">
                <a:solidFill>
                  <a:srgbClr val="FFFFFF"/>
                </a:solidFill>
                <a:latin typeface="Montserrat"/>
                <a:ea typeface="Montserrat"/>
                <a:cs typeface="Montserrat"/>
                <a:sym typeface="Montserrat"/>
              </a:rPr>
              <a:t>Các điểm cân bằng cung cầu tạo nên dịch chuyển giá theo xu thế và dịch chuyển này sẽ kéo dài cho đến khi có dấu hiệu rõ ràng cho thấy nó đã kết thúc. Cụ thể, nếu giá chứng khoán đang có xu hướng đi lên, nó sẽ tiếp tục xu hướng đó cho đến khi có dấu hiệu rõ ràng của sự đảo chiều.</a:t>
            </a:r>
            <a:endParaRPr/>
          </a:p>
        </p:txBody>
      </p:sp>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D81"/>
        </a:solidFill>
      </p:bgPr>
    </p:bg>
    <p:spTree>
      <p:nvGrpSpPr>
        <p:cNvPr id="193" name="Shape 193"/>
        <p:cNvGrpSpPr/>
        <p:nvPr/>
      </p:nvGrpSpPr>
      <p:grpSpPr>
        <a:xfrm>
          <a:off x="0" y="0"/>
          <a:ext cx="0" cy="0"/>
          <a:chOff x="0" y="0"/>
          <a:chExt cx="0" cy="0"/>
        </a:xfrm>
      </p:grpSpPr>
      <p:pic>
        <p:nvPicPr>
          <p:cNvPr id="194" name="Google Shape;194;p14"/>
          <p:cNvPicPr preferRelativeResize="0"/>
          <p:nvPr/>
        </p:nvPicPr>
        <p:blipFill rotWithShape="1">
          <a:blip r:embed="rId3">
            <a:alphaModFix/>
          </a:blip>
          <a:srcRect b="0" l="0" r="0" t="0"/>
          <a:stretch/>
        </p:blipFill>
        <p:spPr>
          <a:xfrm>
            <a:off x="2694233" y="4640979"/>
            <a:ext cx="12899534" cy="4864199"/>
          </a:xfrm>
          <a:prstGeom prst="rect">
            <a:avLst/>
          </a:prstGeom>
          <a:noFill/>
          <a:ln>
            <a:noFill/>
          </a:ln>
        </p:spPr>
      </p:pic>
      <p:sp>
        <p:nvSpPr>
          <p:cNvPr id="195" name="Google Shape;195;p14"/>
          <p:cNvSpPr txBox="1"/>
          <p:nvPr/>
        </p:nvSpPr>
        <p:spPr>
          <a:xfrm>
            <a:off x="1183711" y="181281"/>
            <a:ext cx="15920578" cy="4962219"/>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3758">
                <a:solidFill>
                  <a:srgbClr val="FFFFFF"/>
                </a:solidFill>
                <a:latin typeface="Montserrat"/>
                <a:ea typeface="Montserrat"/>
                <a:cs typeface="Montserrat"/>
                <a:sym typeface="Montserrat"/>
              </a:rPr>
              <a:t>Tương tự, nếu giá chứng khoán đang có xu hướng đi xuống, nó sẽ tiếp tục xu hướng đó cho đến khi có dấu hiệu của sự đảo chiều. Trước khi giá chứng khoán đảo chiều sang hướng ngược lại, dịch chuyển giá thường chậm dần và có một số dấu hiệu cảnh báo trước.</a:t>
            </a:r>
            <a:endParaRPr/>
          </a:p>
          <a:p>
            <a:pPr indent="0" lvl="0" marL="0" marR="0" rtl="0" algn="just">
              <a:lnSpc>
                <a:spcPct val="150000"/>
              </a:lnSpc>
              <a:spcBef>
                <a:spcPts val="0"/>
              </a:spcBef>
              <a:spcAft>
                <a:spcPts val="0"/>
              </a:spcAft>
              <a:buNone/>
            </a:pPr>
            <a:r>
              <a:t/>
            </a:r>
            <a:endParaRPr sz="3758">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1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201" name="Google Shape;201;p15"/>
          <p:cNvSpPr txBox="1"/>
          <p:nvPr/>
        </p:nvSpPr>
        <p:spPr>
          <a:xfrm>
            <a:off x="1413520" y="557898"/>
            <a:ext cx="13873767" cy="15716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000">
                <a:solidFill>
                  <a:srgbClr val="FFFFFF"/>
                </a:solidFill>
                <a:latin typeface="Poppins"/>
                <a:ea typeface="Poppins"/>
                <a:cs typeface="Poppins"/>
                <a:sym typeface="Poppins"/>
              </a:rPr>
              <a:t>THỨ BA: HÀNH ĐỘNG THỊ TRƯỜNG CÓ TÍNH LẶP ĐI LẶP LẠI.</a:t>
            </a:r>
            <a:endParaRPr/>
          </a:p>
        </p:txBody>
      </p:sp>
      <p:sp>
        <p:nvSpPr>
          <p:cNvPr id="202" name="Google Shape;202;p15"/>
          <p:cNvSpPr txBox="1"/>
          <p:nvPr/>
        </p:nvSpPr>
        <p:spPr>
          <a:xfrm>
            <a:off x="1028700" y="1895951"/>
            <a:ext cx="15920578" cy="4962219"/>
          </a:xfrm>
          <a:prstGeom prst="rect">
            <a:avLst/>
          </a:prstGeom>
          <a:noFill/>
          <a:ln>
            <a:noFill/>
          </a:ln>
        </p:spPr>
        <p:txBody>
          <a:bodyPr anchorCtr="0" anchor="t" bIns="0" lIns="0" spcFirstLastPara="1" rIns="0" wrap="square" tIns="0">
            <a:spAutoFit/>
          </a:bodyPr>
          <a:lstStyle/>
          <a:p>
            <a:pPr indent="0" lvl="0" marL="0" marR="0" rtl="0" algn="just">
              <a:lnSpc>
                <a:spcPct val="313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3758">
                <a:solidFill>
                  <a:srgbClr val="FFFFFF"/>
                </a:solidFill>
                <a:latin typeface="Montserrat"/>
                <a:ea typeface="Montserrat"/>
                <a:cs typeface="Montserrat"/>
                <a:sym typeface="Montserrat"/>
              </a:rPr>
              <a:t>Một số hình mẫu nhất định xuất hiện lặp đi lặp lại trên đồ thị. Những hình mẫu này có thể được sử dụng để dự báo dịch chuyển giá trong tương lại do bản năng con người có xu hướng phản ứng giống nhau với những tình huống xảy ra tương tự nhau. </a:t>
            </a:r>
            <a:endParaRPr/>
          </a:p>
          <a:p>
            <a:pPr indent="0" lvl="0" marL="0" marR="0" rtl="0" algn="just">
              <a:lnSpc>
                <a:spcPct val="150000"/>
              </a:lnSpc>
              <a:spcBef>
                <a:spcPts val="0"/>
              </a:spcBef>
              <a:spcAft>
                <a:spcPts val="0"/>
              </a:spcAft>
              <a:buNone/>
            </a:pPr>
            <a:r>
              <a:t/>
            </a:r>
            <a:endParaRPr sz="3758">
              <a:solidFill>
                <a:srgbClr val="FFFFFF"/>
              </a:solidFill>
              <a:latin typeface="Montserrat"/>
              <a:ea typeface="Montserrat"/>
              <a:cs typeface="Montserrat"/>
              <a:sym typeface="Montserrat"/>
            </a:endParaRPr>
          </a:p>
        </p:txBody>
      </p:sp>
      <p:pic>
        <p:nvPicPr>
          <p:cNvPr id="203" name="Google Shape;203;p15"/>
          <p:cNvPicPr preferRelativeResize="0"/>
          <p:nvPr/>
        </p:nvPicPr>
        <p:blipFill rotWithShape="1">
          <a:blip r:embed="rId4">
            <a:alphaModFix/>
          </a:blip>
          <a:srcRect b="0" l="0" r="0" t="0"/>
          <a:stretch/>
        </p:blipFill>
        <p:spPr>
          <a:xfrm>
            <a:off x="6401145" y="5831705"/>
            <a:ext cx="8692046" cy="4128722"/>
          </a:xfrm>
          <a:prstGeom prst="rect">
            <a:avLst/>
          </a:prstGeom>
          <a:noFill/>
          <a:ln>
            <a:noFill/>
          </a:ln>
        </p:spPr>
      </p:pic>
      <p:pic>
        <p:nvPicPr>
          <p:cNvPr id="204" name="Google Shape;204;p15"/>
          <p:cNvPicPr preferRelativeResize="0"/>
          <p:nvPr/>
        </p:nvPicPr>
        <p:blipFill rotWithShape="1">
          <a:blip r:embed="rId5">
            <a:alphaModFix/>
          </a:blip>
          <a:srcRect b="0" l="0" r="0" t="0"/>
          <a:stretch/>
        </p:blipFill>
        <p:spPr>
          <a:xfrm>
            <a:off x="1413520" y="6858170"/>
            <a:ext cx="3344751" cy="3102256"/>
          </a:xfrm>
          <a:prstGeom prst="rect">
            <a:avLst/>
          </a:prstGeom>
          <a:noFill/>
          <a:ln>
            <a:noFill/>
          </a:ln>
        </p:spPr>
      </p:pic>
    </p:spTree>
  </p:cSld>
  <p:clrMapOvr>
    <a:masterClrMapping/>
  </p:clrMapOvr>
  <p:transition spd="slow">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210" name="Google Shape;210;p16"/>
          <p:cNvSpPr txBox="1"/>
          <p:nvPr/>
        </p:nvSpPr>
        <p:spPr>
          <a:xfrm>
            <a:off x="1028700" y="1164274"/>
            <a:ext cx="12129322" cy="3124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1.1.4. ỨNG DỤNG CỦA PTKT</a:t>
            </a:r>
            <a:endParaRPr/>
          </a:p>
        </p:txBody>
      </p:sp>
      <p:sp>
        <p:nvSpPr>
          <p:cNvPr id="211" name="Google Shape;211;p16"/>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0501" r="-10500" t="0"/>
            </a:stretch>
          </a:blipFill>
          <a:ln>
            <a:noFill/>
          </a:ln>
        </p:spPr>
      </p:sp>
      <p:pic>
        <p:nvPicPr>
          <p:cNvPr id="212" name="Google Shape;212;p16"/>
          <p:cNvPicPr preferRelativeResize="0"/>
          <p:nvPr/>
        </p:nvPicPr>
        <p:blipFill rotWithShape="1">
          <a:blip r:embed="rId5">
            <a:alphaModFix/>
          </a:blip>
          <a:srcRect b="0" l="0" r="0" t="0"/>
          <a:stretch/>
        </p:blipFill>
        <p:spPr>
          <a:xfrm>
            <a:off x="0" y="6172200"/>
            <a:ext cx="4058222" cy="4114800"/>
          </a:xfrm>
          <a:prstGeom prst="rect">
            <a:avLst/>
          </a:prstGeom>
          <a:noFill/>
          <a:ln>
            <a:noFill/>
          </a:ln>
        </p:spPr>
      </p:pic>
    </p:spTree>
  </p:cSld>
  <p:clrMapOvr>
    <a:masterClrMapping/>
  </p:clrMapOvr>
  <p:transition spd="slow">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219" name="Google Shape;219;p17"/>
          <p:cNvPicPr preferRelativeResize="0"/>
          <p:nvPr/>
        </p:nvPicPr>
        <p:blipFill rotWithShape="1">
          <a:blip r:embed="rId4">
            <a:alphaModFix/>
          </a:blip>
          <a:srcRect b="0" l="0" r="0" t="0"/>
          <a:stretch/>
        </p:blipFill>
        <p:spPr>
          <a:xfrm>
            <a:off x="720935" y="4275146"/>
            <a:ext cx="7479405" cy="4983154"/>
          </a:xfrm>
          <a:prstGeom prst="rect">
            <a:avLst/>
          </a:prstGeom>
          <a:noFill/>
          <a:ln>
            <a:noFill/>
          </a:ln>
        </p:spPr>
      </p:pic>
      <p:pic>
        <p:nvPicPr>
          <p:cNvPr id="220" name="Google Shape;220;p17"/>
          <p:cNvPicPr preferRelativeResize="0"/>
          <p:nvPr/>
        </p:nvPicPr>
        <p:blipFill rotWithShape="1">
          <a:blip r:embed="rId5">
            <a:alphaModFix/>
          </a:blip>
          <a:srcRect b="0" l="0" r="0" t="0"/>
          <a:stretch/>
        </p:blipFill>
        <p:spPr>
          <a:xfrm>
            <a:off x="8436574" y="4275146"/>
            <a:ext cx="8858940" cy="4983154"/>
          </a:xfrm>
          <a:prstGeom prst="rect">
            <a:avLst/>
          </a:prstGeom>
          <a:noFill/>
          <a:ln>
            <a:noFill/>
          </a:ln>
        </p:spPr>
      </p:pic>
      <p:sp>
        <p:nvSpPr>
          <p:cNvPr id="221" name="Google Shape;221;p17"/>
          <p:cNvSpPr txBox="1"/>
          <p:nvPr/>
        </p:nvSpPr>
        <p:spPr>
          <a:xfrm>
            <a:off x="992486" y="374973"/>
            <a:ext cx="16266814" cy="4467225"/>
          </a:xfrm>
          <a:prstGeom prst="rect">
            <a:avLst/>
          </a:prstGeom>
          <a:noFill/>
          <a:ln>
            <a:noFill/>
          </a:ln>
        </p:spPr>
        <p:txBody>
          <a:bodyPr anchorCtr="0" anchor="t" bIns="0" lIns="0" spcFirstLastPara="1" rIns="0" wrap="square" tIns="0">
            <a:spAutoFit/>
          </a:bodyPr>
          <a:lstStyle/>
          <a:p>
            <a:pPr indent="0" lvl="0" marL="0" marR="0" rtl="0" algn="just">
              <a:lnSpc>
                <a:spcPct val="333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Với các ưu điểm của mình, PTKT được các chuyên gia tài chính và nhà đầu tư chứng khoán sử dụng rộng rãi, </a:t>
            </a:r>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Đặc biệt được sử dụng nhiều bởi các nhà đầu tư “lướt sóng” và các nhà tạo lập thị trường..</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1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227" name="Google Shape;227;p18"/>
          <p:cNvPicPr preferRelativeResize="0"/>
          <p:nvPr/>
        </p:nvPicPr>
        <p:blipFill rotWithShape="1">
          <a:blip r:embed="rId4">
            <a:alphaModFix/>
          </a:blip>
          <a:srcRect b="0" l="0" r="0" t="0"/>
          <a:stretch/>
        </p:blipFill>
        <p:spPr>
          <a:xfrm>
            <a:off x="1028700" y="3851481"/>
            <a:ext cx="8115300" cy="5406819"/>
          </a:xfrm>
          <a:prstGeom prst="rect">
            <a:avLst/>
          </a:prstGeom>
          <a:noFill/>
          <a:ln>
            <a:noFill/>
          </a:ln>
        </p:spPr>
      </p:pic>
      <p:pic>
        <p:nvPicPr>
          <p:cNvPr id="228" name="Google Shape;228;p18"/>
          <p:cNvPicPr preferRelativeResize="0"/>
          <p:nvPr/>
        </p:nvPicPr>
        <p:blipFill rotWithShape="1">
          <a:blip r:embed="rId5">
            <a:alphaModFix/>
          </a:blip>
          <a:srcRect b="0" l="10832" r="9192" t="0"/>
          <a:stretch/>
        </p:blipFill>
        <p:spPr>
          <a:xfrm>
            <a:off x="9605648" y="3875148"/>
            <a:ext cx="7653652" cy="5383152"/>
          </a:xfrm>
          <a:prstGeom prst="rect">
            <a:avLst/>
          </a:prstGeom>
          <a:noFill/>
          <a:ln>
            <a:noFill/>
          </a:ln>
        </p:spPr>
      </p:pic>
      <p:sp>
        <p:nvSpPr>
          <p:cNvPr id="229" name="Google Shape;229;p18"/>
          <p:cNvSpPr txBox="1"/>
          <p:nvPr/>
        </p:nvSpPr>
        <p:spPr>
          <a:xfrm>
            <a:off x="1028700" y="923925"/>
            <a:ext cx="16501908" cy="224266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 Ngoài ra, trong phân tích và dự báo xu thế giá một số hàng hóa như vàng, dầu lửa, ngoại hối... và trên thị trường liên ngân hàng trong dự báo xu thế tỷ giá hối đoái cũng sử dụng PTKT.</a:t>
            </a:r>
            <a:endParaRPr/>
          </a:p>
        </p:txBody>
      </p:sp>
    </p:spTree>
  </p:cSld>
  <p:clrMapOvr>
    <a:masterClrMapping/>
  </p:clrMapOvr>
  <p:transition spd="slow">
    <p:wipe dir="l"/>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B68"/>
        </a:solidFill>
      </p:bgPr>
    </p:bg>
    <p:spTree>
      <p:nvGrpSpPr>
        <p:cNvPr id="233" name="Shape 233"/>
        <p:cNvGrpSpPr/>
        <p:nvPr/>
      </p:nvGrpSpPr>
      <p:grpSpPr>
        <a:xfrm>
          <a:off x="0" y="0"/>
          <a:ext cx="0" cy="0"/>
          <a:chOff x="0" y="0"/>
          <a:chExt cx="0" cy="0"/>
        </a:xfrm>
      </p:grpSpPr>
      <p:pic>
        <p:nvPicPr>
          <p:cNvPr id="234" name="Google Shape;234;p19"/>
          <p:cNvPicPr preferRelativeResize="0"/>
          <p:nvPr/>
        </p:nvPicPr>
        <p:blipFill rotWithShape="1">
          <a:blip r:embed="rId3">
            <a:alphaModFix amt="19999"/>
          </a:blip>
          <a:srcRect b="0" l="0" r="0" t="0"/>
          <a:stretch/>
        </p:blipFill>
        <p:spPr>
          <a:xfrm rot="-3261929">
            <a:off x="11287719" y="-4618828"/>
            <a:ext cx="12406564" cy="12856543"/>
          </a:xfrm>
          <a:prstGeom prst="rect">
            <a:avLst/>
          </a:prstGeom>
          <a:noFill/>
          <a:ln>
            <a:noFill/>
          </a:ln>
        </p:spPr>
      </p:pic>
      <p:pic>
        <p:nvPicPr>
          <p:cNvPr id="235" name="Google Shape;235;p19"/>
          <p:cNvPicPr preferRelativeResize="0"/>
          <p:nvPr/>
        </p:nvPicPr>
        <p:blipFill rotWithShape="1">
          <a:blip r:embed="rId3">
            <a:alphaModFix/>
          </a:blip>
          <a:srcRect b="0" l="0" r="0" t="0"/>
          <a:stretch/>
        </p:blipFill>
        <p:spPr>
          <a:xfrm rot="-3503445">
            <a:off x="16271422" y="-688600"/>
            <a:ext cx="2293248" cy="2376423"/>
          </a:xfrm>
          <a:prstGeom prst="rect">
            <a:avLst/>
          </a:prstGeom>
          <a:noFill/>
          <a:ln>
            <a:noFill/>
          </a:ln>
        </p:spPr>
      </p:pic>
      <p:pic>
        <p:nvPicPr>
          <p:cNvPr id="236" name="Google Shape;236;p19"/>
          <p:cNvPicPr preferRelativeResize="0"/>
          <p:nvPr/>
        </p:nvPicPr>
        <p:blipFill rotWithShape="1">
          <a:blip r:embed="rId3">
            <a:alphaModFix amt="19999"/>
          </a:blip>
          <a:srcRect b="0" l="0" r="0" t="0"/>
          <a:stretch/>
        </p:blipFill>
        <p:spPr>
          <a:xfrm rot="6512446">
            <a:off x="-896704" y="3327317"/>
            <a:ext cx="10179983" cy="10549205"/>
          </a:xfrm>
          <a:prstGeom prst="rect">
            <a:avLst/>
          </a:prstGeom>
          <a:noFill/>
          <a:ln>
            <a:noFill/>
          </a:ln>
        </p:spPr>
      </p:pic>
      <p:sp>
        <p:nvSpPr>
          <p:cNvPr id="237" name="Google Shape;237;p19"/>
          <p:cNvSpPr/>
          <p:nvPr/>
        </p:nvSpPr>
        <p:spPr>
          <a:xfrm>
            <a:off x="2035597" y="9258300"/>
            <a:ext cx="1175830" cy="11811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17260575" y="2331504"/>
            <a:ext cx="568950" cy="571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10157375" y="2891313"/>
            <a:ext cx="9609924" cy="9849588"/>
          </a:xfrm>
          <a:custGeom>
            <a:rect b="b" l="l" r="r" t="t"/>
            <a:pathLst>
              <a:path extrusionOk="0"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rotWithShape="1">
            <a:blip r:embed="rId4">
              <a:alphaModFix/>
            </a:blip>
            <a:stretch>
              <a:fillRect b="-11667" l="0" r="0" t="-1166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19"/>
          <p:cNvPicPr preferRelativeResize="0"/>
          <p:nvPr/>
        </p:nvPicPr>
        <p:blipFill rotWithShape="1">
          <a:blip r:embed="rId5">
            <a:alphaModFix/>
          </a:blip>
          <a:srcRect b="0" l="0" r="0" t="0"/>
          <a:stretch/>
        </p:blipFill>
        <p:spPr>
          <a:xfrm>
            <a:off x="1028700" y="4766134"/>
            <a:ext cx="3631311" cy="4114800"/>
          </a:xfrm>
          <a:prstGeom prst="rect">
            <a:avLst/>
          </a:prstGeom>
          <a:noFill/>
          <a:ln>
            <a:noFill/>
          </a:ln>
        </p:spPr>
      </p:pic>
      <p:sp>
        <p:nvSpPr>
          <p:cNvPr id="241" name="Google Shape;241;p19"/>
          <p:cNvSpPr txBox="1"/>
          <p:nvPr/>
        </p:nvSpPr>
        <p:spPr>
          <a:xfrm>
            <a:off x="727491" y="1723718"/>
            <a:ext cx="13158337" cy="1410643"/>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lang="en-US" sz="9199">
                <a:solidFill>
                  <a:srgbClr val="FFFFFF"/>
                </a:solidFill>
                <a:latin typeface="Poppins"/>
                <a:ea typeface="Poppins"/>
                <a:cs typeface="Poppins"/>
                <a:sym typeface="Poppins"/>
              </a:rPr>
              <a:t>1.2 LÝ THUYẾT DOW</a:t>
            </a:r>
            <a:endParaRPr/>
          </a:p>
        </p:txBody>
      </p:sp>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98" name="Google Shape;98;p2"/>
          <p:cNvSpPr txBox="1"/>
          <p:nvPr/>
        </p:nvSpPr>
        <p:spPr>
          <a:xfrm>
            <a:off x="995347" y="933450"/>
            <a:ext cx="13158337" cy="1499962"/>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9899" u="none" cap="none" strike="noStrike">
                <a:solidFill>
                  <a:srgbClr val="FFFFFF"/>
                </a:solidFill>
                <a:latin typeface="Poppins"/>
                <a:ea typeface="Poppins"/>
                <a:cs typeface="Poppins"/>
                <a:sym typeface="Poppins"/>
              </a:rPr>
              <a:t>MỤC TIÊU</a:t>
            </a:r>
            <a:endParaRPr/>
          </a:p>
        </p:txBody>
      </p:sp>
      <p:sp>
        <p:nvSpPr>
          <p:cNvPr id="99" name="Google Shape;99;p2"/>
          <p:cNvSpPr/>
          <p:nvPr/>
        </p:nvSpPr>
        <p:spPr>
          <a:xfrm>
            <a:off x="12103154" y="-181707"/>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3478" r="-3477" t="0"/>
            </a:stretch>
          </a:blipFill>
          <a:ln>
            <a:noFill/>
          </a:ln>
        </p:spPr>
      </p:sp>
      <p:sp>
        <p:nvSpPr>
          <p:cNvPr id="100" name="Google Shape;100;p2"/>
          <p:cNvSpPr txBox="1"/>
          <p:nvPr/>
        </p:nvSpPr>
        <p:spPr>
          <a:xfrm>
            <a:off x="1028700" y="2715357"/>
            <a:ext cx="11887200"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chemeClr val="lt1"/>
                </a:solidFill>
                <a:latin typeface="Calibri"/>
                <a:ea typeface="Calibri"/>
                <a:cs typeface="Calibri"/>
                <a:sym typeface="Calibri"/>
              </a:rPr>
              <a:t>1. Định nghĩa được PTKT</a:t>
            </a:r>
            <a:endParaRPr b="1" sz="44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4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4400">
                <a:solidFill>
                  <a:schemeClr val="lt1"/>
                </a:solidFill>
                <a:latin typeface="Calibri"/>
                <a:ea typeface="Calibri"/>
                <a:cs typeface="Calibri"/>
                <a:sym typeface="Calibri"/>
              </a:rPr>
              <a:t>2. Trình bày được các lý thuyết và chỉ báo trong PTKT</a:t>
            </a:r>
            <a:endParaRPr b="1" sz="44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4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4400">
                <a:solidFill>
                  <a:schemeClr val="lt1"/>
                </a:solidFill>
                <a:latin typeface="Calibri"/>
                <a:ea typeface="Calibri"/>
                <a:cs typeface="Calibri"/>
                <a:sym typeface="Calibri"/>
              </a:rPr>
              <a:t>3. Vận dụng được PTKT vào đầu tư tài chính</a:t>
            </a:r>
            <a:endParaRPr b="1" sz="44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4400">
              <a:solidFill>
                <a:schemeClr val="lt1"/>
              </a:solidFill>
              <a:latin typeface="Calibri"/>
              <a:ea typeface="Calibri"/>
              <a:cs typeface="Calibri"/>
              <a:sym typeface="Calibri"/>
            </a:endParaRPr>
          </a:p>
        </p:txBody>
      </p:sp>
    </p:spTree>
  </p:cSld>
  <p:clrMapOvr>
    <a:masterClrMapping/>
  </p:clrMapOvr>
  <p:transition spd="slow">
    <p:wipe dir="l"/>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247" name="Google Shape;247;p20"/>
          <p:cNvPicPr preferRelativeResize="0"/>
          <p:nvPr/>
        </p:nvPicPr>
        <p:blipFill rotWithShape="1">
          <a:blip r:embed="rId4">
            <a:alphaModFix/>
          </a:blip>
          <a:srcRect b="0" l="0" r="0" t="0"/>
          <a:stretch/>
        </p:blipFill>
        <p:spPr>
          <a:xfrm>
            <a:off x="1578639" y="4033596"/>
            <a:ext cx="9160051" cy="5574546"/>
          </a:xfrm>
          <a:prstGeom prst="rect">
            <a:avLst/>
          </a:prstGeom>
          <a:noFill/>
          <a:ln>
            <a:noFill/>
          </a:ln>
        </p:spPr>
      </p:pic>
      <p:pic>
        <p:nvPicPr>
          <p:cNvPr id="248" name="Google Shape;248;p20"/>
          <p:cNvPicPr preferRelativeResize="0"/>
          <p:nvPr/>
        </p:nvPicPr>
        <p:blipFill rotWithShape="1">
          <a:blip r:embed="rId5">
            <a:alphaModFix/>
          </a:blip>
          <a:srcRect b="0" l="18367" r="19755" t="0"/>
          <a:stretch/>
        </p:blipFill>
        <p:spPr>
          <a:xfrm>
            <a:off x="11926297" y="3333913"/>
            <a:ext cx="3882309" cy="6274228"/>
          </a:xfrm>
          <a:prstGeom prst="rect">
            <a:avLst/>
          </a:prstGeom>
          <a:noFill/>
          <a:ln>
            <a:noFill/>
          </a:ln>
        </p:spPr>
      </p:pic>
      <p:sp>
        <p:nvSpPr>
          <p:cNvPr id="249" name="Google Shape;249;p20"/>
          <p:cNvSpPr txBox="1"/>
          <p:nvPr/>
        </p:nvSpPr>
        <p:spPr>
          <a:xfrm>
            <a:off x="893046" y="537468"/>
            <a:ext cx="16501908" cy="296227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Lý thuyết Dow là một lý thuyết khởi đầu trong các kỹ thuật liên quan đến giá và khối lượng giao dịch, đây là một trong những lý thuyết xuất hiện sớm nhất và cho đến nay vẫn là nền tảng của nhiều chỉ báo kỹ thuật</a:t>
            </a:r>
            <a:endParaRPr/>
          </a:p>
        </p:txBody>
      </p:sp>
    </p:spTree>
  </p:cSld>
  <p:clrMapOvr>
    <a:masterClrMapping/>
  </p:clrMapOvr>
  <p:transition spd="slow">
    <p:wipe dir="l"/>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255" name="Google Shape;255;p21"/>
          <p:cNvPicPr preferRelativeResize="0"/>
          <p:nvPr/>
        </p:nvPicPr>
        <p:blipFill rotWithShape="1">
          <a:blip r:embed="rId4">
            <a:alphaModFix/>
          </a:blip>
          <a:srcRect b="0" l="0" r="0" t="0"/>
          <a:stretch/>
        </p:blipFill>
        <p:spPr>
          <a:xfrm>
            <a:off x="1643338" y="4596763"/>
            <a:ext cx="3991281" cy="5163685"/>
          </a:xfrm>
          <a:prstGeom prst="rect">
            <a:avLst/>
          </a:prstGeom>
          <a:noFill/>
          <a:ln>
            <a:noFill/>
          </a:ln>
        </p:spPr>
      </p:pic>
      <p:pic>
        <p:nvPicPr>
          <p:cNvPr id="256" name="Google Shape;256;p21"/>
          <p:cNvPicPr preferRelativeResize="0"/>
          <p:nvPr/>
        </p:nvPicPr>
        <p:blipFill rotWithShape="1">
          <a:blip r:embed="rId5">
            <a:alphaModFix/>
          </a:blip>
          <a:srcRect b="493" l="0" r="0" t="494"/>
          <a:stretch/>
        </p:blipFill>
        <p:spPr>
          <a:xfrm>
            <a:off x="7138358" y="4718871"/>
            <a:ext cx="3272437" cy="5041577"/>
          </a:xfrm>
          <a:prstGeom prst="rect">
            <a:avLst/>
          </a:prstGeom>
          <a:noFill/>
          <a:ln>
            <a:noFill/>
          </a:ln>
        </p:spPr>
      </p:pic>
      <p:pic>
        <p:nvPicPr>
          <p:cNvPr id="257" name="Google Shape;257;p21"/>
          <p:cNvPicPr preferRelativeResize="0"/>
          <p:nvPr/>
        </p:nvPicPr>
        <p:blipFill rotWithShape="1">
          <a:blip r:embed="rId6">
            <a:alphaModFix/>
          </a:blip>
          <a:srcRect b="0" l="0" r="0" t="0"/>
          <a:stretch/>
        </p:blipFill>
        <p:spPr>
          <a:xfrm>
            <a:off x="11914535" y="4823237"/>
            <a:ext cx="3364918" cy="5037302"/>
          </a:xfrm>
          <a:prstGeom prst="rect">
            <a:avLst/>
          </a:prstGeom>
          <a:noFill/>
          <a:ln>
            <a:noFill/>
          </a:ln>
        </p:spPr>
      </p:pic>
      <p:sp>
        <p:nvSpPr>
          <p:cNvPr id="258" name="Google Shape;258;p21"/>
          <p:cNvSpPr txBox="1"/>
          <p:nvPr/>
        </p:nvSpPr>
        <p:spPr>
          <a:xfrm>
            <a:off x="757392" y="560471"/>
            <a:ext cx="16501908" cy="4550989"/>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Lý thuyết Dow ra đời vào cuối thế kỷ 19, được xây dựng bởi Charles Dow, sau đó William Hamilton đã cải tiến nó và người khớp nối hoàn thiện là Robert Rhea. Ngày nay, với những biến động không ngừng của công nghệ thông tin, những cấu phần chính của lý thuyết Dow vẫn còn giữ nguyên giá trị.</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264" name="Google Shape;264;p22"/>
          <p:cNvPicPr preferRelativeResize="0"/>
          <p:nvPr/>
        </p:nvPicPr>
        <p:blipFill rotWithShape="1">
          <a:blip r:embed="rId4">
            <a:alphaModFix/>
          </a:blip>
          <a:srcRect b="0" l="0" r="0" t="0"/>
          <a:stretch/>
        </p:blipFill>
        <p:spPr>
          <a:xfrm>
            <a:off x="9472252" y="4283917"/>
            <a:ext cx="7727723" cy="5148595"/>
          </a:xfrm>
          <a:prstGeom prst="rect">
            <a:avLst/>
          </a:prstGeom>
          <a:noFill/>
          <a:ln>
            <a:noFill/>
          </a:ln>
        </p:spPr>
      </p:pic>
      <p:pic>
        <p:nvPicPr>
          <p:cNvPr id="265" name="Google Shape;265;p22"/>
          <p:cNvPicPr preferRelativeResize="0"/>
          <p:nvPr/>
        </p:nvPicPr>
        <p:blipFill rotWithShape="1">
          <a:blip r:embed="rId5">
            <a:alphaModFix/>
          </a:blip>
          <a:srcRect b="0" l="0" r="0" t="0"/>
          <a:stretch/>
        </p:blipFill>
        <p:spPr>
          <a:xfrm>
            <a:off x="757392" y="4283917"/>
            <a:ext cx="8250954" cy="5148595"/>
          </a:xfrm>
          <a:prstGeom prst="rect">
            <a:avLst/>
          </a:prstGeom>
          <a:noFill/>
          <a:ln>
            <a:noFill/>
          </a:ln>
        </p:spPr>
      </p:pic>
      <p:sp>
        <p:nvSpPr>
          <p:cNvPr id="266" name="Google Shape;266;p22"/>
          <p:cNvSpPr txBox="1"/>
          <p:nvPr/>
        </p:nvSpPr>
        <p:spPr>
          <a:xfrm>
            <a:off x="757392" y="518774"/>
            <a:ext cx="16501908" cy="296227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Lý thuyết Dow không chỉ tập trung vào phân tích kỹ thuật và các hành động của giá mà nghiên cứu cả triết lý thị trường. Theo lý thuyết Dow, xu thế giá cả dịch chuyển dựa trên sáu nguyên lý cơ bản:</a:t>
            </a:r>
            <a:endParaRPr/>
          </a:p>
        </p:txBody>
      </p:sp>
    </p:spTree>
  </p:cSld>
  <p:clrMapOvr>
    <a:masterClrMapping/>
  </p:clrMapOvr>
  <p:transition spd="slow">
    <p:wipe dir="l"/>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272" name="Google Shape;272;p23"/>
          <p:cNvPicPr preferRelativeResize="0"/>
          <p:nvPr/>
        </p:nvPicPr>
        <p:blipFill rotWithShape="1">
          <a:blip r:embed="rId4">
            <a:alphaModFix/>
          </a:blip>
          <a:srcRect b="0" l="0" r="0" t="0"/>
          <a:stretch/>
        </p:blipFill>
        <p:spPr>
          <a:xfrm>
            <a:off x="10185356" y="2720820"/>
            <a:ext cx="7268040" cy="4845360"/>
          </a:xfrm>
          <a:prstGeom prst="rect">
            <a:avLst/>
          </a:prstGeom>
          <a:noFill/>
          <a:ln>
            <a:noFill/>
          </a:ln>
        </p:spPr>
      </p:pic>
      <p:sp>
        <p:nvSpPr>
          <p:cNvPr id="273" name="Google Shape;273;p23"/>
          <p:cNvSpPr txBox="1"/>
          <p:nvPr/>
        </p:nvSpPr>
        <p:spPr>
          <a:xfrm>
            <a:off x="757392" y="623887"/>
            <a:ext cx="16501908" cy="70485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1. Giá thị trường dịch chuyển theo ba xu thế chính. </a:t>
            </a:r>
            <a:endParaRPr/>
          </a:p>
        </p:txBody>
      </p:sp>
      <p:sp>
        <p:nvSpPr>
          <p:cNvPr id="274" name="Google Shape;274;p23"/>
          <p:cNvSpPr txBox="1"/>
          <p:nvPr/>
        </p:nvSpPr>
        <p:spPr>
          <a:xfrm>
            <a:off x="1028700" y="1781175"/>
            <a:ext cx="8576317" cy="747712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1616"/>
                </a:solidFill>
                <a:latin typeface="Montserrat"/>
                <a:ea typeface="Montserrat"/>
                <a:cs typeface="Montserrat"/>
                <a:sym typeface="Montserrat"/>
              </a:rPr>
              <a:t>Xu thế dài hạn,</a:t>
            </a:r>
            <a:r>
              <a:rPr lang="en-US" sz="3999">
                <a:solidFill>
                  <a:srgbClr val="FFFFFF"/>
                </a:solidFill>
                <a:latin typeface="Montserrat"/>
                <a:ea typeface="Montserrat"/>
                <a:cs typeface="Montserrat"/>
                <a:sym typeface="Montserrat"/>
              </a:rPr>
              <a:t> còn gọi là xu thế sơ cấp kéo dài từ vài tháng tới vài năm, ở đây có thể là xu thế tăng giá hay giảm giá.</a:t>
            </a:r>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 </a:t>
            </a:r>
            <a:r>
              <a:rPr lang="en-US" sz="3999">
                <a:solidFill>
                  <a:srgbClr val="FF1616"/>
                </a:solidFill>
                <a:latin typeface="Montserrat"/>
                <a:ea typeface="Montserrat"/>
                <a:cs typeface="Montserrat"/>
                <a:sym typeface="Montserrat"/>
              </a:rPr>
              <a:t>Xu thế trung hạn,</a:t>
            </a:r>
            <a:r>
              <a:rPr lang="en-US" sz="3999">
                <a:solidFill>
                  <a:srgbClr val="FFFFFF"/>
                </a:solidFill>
                <a:latin typeface="Montserrat"/>
                <a:ea typeface="Montserrat"/>
                <a:cs typeface="Montserrat"/>
                <a:sym typeface="Montserrat"/>
              </a:rPr>
              <a:t> còn gọi là xu thế thứ cấp thường kéo dài từ vài tuần tới vài tháng. </a:t>
            </a:r>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Cuối cùng là </a:t>
            </a:r>
            <a:r>
              <a:rPr lang="en-US" sz="3999">
                <a:solidFill>
                  <a:srgbClr val="FF1616"/>
                </a:solidFill>
                <a:latin typeface="Montserrat"/>
                <a:ea typeface="Montserrat"/>
                <a:cs typeface="Montserrat"/>
                <a:sym typeface="Montserrat"/>
              </a:rPr>
              <a:t>xu thế ngắn hạn</a:t>
            </a:r>
            <a:r>
              <a:rPr lang="en-US" sz="3999">
                <a:solidFill>
                  <a:srgbClr val="FFFFFF"/>
                </a:solidFill>
                <a:latin typeface="Montserrat"/>
                <a:ea typeface="Montserrat"/>
                <a:cs typeface="Montserrat"/>
                <a:sym typeface="Montserrat"/>
              </a:rPr>
              <a:t> là những dịch chuyển hàng ngày của giá chứng khoán.</a:t>
            </a:r>
            <a:endParaRPr/>
          </a:p>
        </p:txBody>
      </p:sp>
    </p:spTree>
  </p:cSld>
  <p:clrMapOvr>
    <a:masterClrMapping/>
  </p:clrMapOvr>
  <p:transition spd="slow">
    <p:wipe dir="l"/>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2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280" name="Google Shape;280;p24"/>
          <p:cNvPicPr preferRelativeResize="0"/>
          <p:nvPr/>
        </p:nvPicPr>
        <p:blipFill rotWithShape="1">
          <a:blip r:embed="rId4">
            <a:alphaModFix/>
          </a:blip>
          <a:srcRect b="0" l="0" r="0" t="0"/>
          <a:stretch/>
        </p:blipFill>
        <p:spPr>
          <a:xfrm>
            <a:off x="757392" y="4015128"/>
            <a:ext cx="11188862" cy="6003380"/>
          </a:xfrm>
          <a:prstGeom prst="rect">
            <a:avLst/>
          </a:prstGeom>
          <a:noFill/>
          <a:ln>
            <a:noFill/>
          </a:ln>
        </p:spPr>
      </p:pic>
      <p:sp>
        <p:nvSpPr>
          <p:cNvPr id="281" name="Google Shape;281;p24"/>
          <p:cNvSpPr txBox="1"/>
          <p:nvPr/>
        </p:nvSpPr>
        <p:spPr>
          <a:xfrm>
            <a:off x="757392" y="646890"/>
            <a:ext cx="16501908" cy="296227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Ba xu thế này có thể xảy ra cùng lúc, ví dụ, dịch chuyển giá lễn xuống hàng ngày tạo thành một xu thế giảm giá thứ cấp. Xu thể giảm giá thứ cấp này lại là một giai đoạn điều chỉnh nằm trong một xu thế tăng giá sơ cấp</a:t>
            </a:r>
            <a:endParaRPr/>
          </a:p>
        </p:txBody>
      </p:sp>
      <p:sp>
        <p:nvSpPr>
          <p:cNvPr id="282" name="Google Shape;282;p24"/>
          <p:cNvSpPr txBox="1"/>
          <p:nvPr/>
        </p:nvSpPr>
        <p:spPr>
          <a:xfrm>
            <a:off x="12361463" y="6839258"/>
            <a:ext cx="5342975" cy="296227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Hình 6.1. Minh họa sự dịch chuyển của 03 xu thế chính theo lý thuyết Dow</a:t>
            </a:r>
            <a:endParaRPr/>
          </a:p>
        </p:txBody>
      </p:sp>
    </p:spTree>
  </p:cSld>
  <p:clrMapOvr>
    <a:masterClrMapping/>
  </p:clrMapOvr>
  <p:transition spd="slow">
    <p:wipe dir="l"/>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5"/>
          <p:cNvPicPr preferRelativeResize="0"/>
          <p:nvPr/>
        </p:nvPicPr>
        <p:blipFill rotWithShape="1">
          <a:blip r:embed="rId3">
            <a:alphaModFix/>
          </a:blip>
          <a:srcRect b="7811" l="0" r="0" t="7812"/>
          <a:stretch/>
        </p:blipFill>
        <p:spPr>
          <a:xfrm>
            <a:off x="0" y="-1264"/>
            <a:ext cx="18288000" cy="10287000"/>
          </a:xfrm>
          <a:prstGeom prst="rect">
            <a:avLst/>
          </a:prstGeom>
          <a:noFill/>
          <a:ln>
            <a:noFill/>
          </a:ln>
        </p:spPr>
      </p:pic>
      <p:pic>
        <p:nvPicPr>
          <p:cNvPr id="289" name="Google Shape;289;p25"/>
          <p:cNvPicPr preferRelativeResize="0"/>
          <p:nvPr/>
        </p:nvPicPr>
        <p:blipFill rotWithShape="1">
          <a:blip r:embed="rId4">
            <a:alphaModFix/>
          </a:blip>
          <a:srcRect b="0" l="39850" r="0" t="0"/>
          <a:stretch/>
        </p:blipFill>
        <p:spPr>
          <a:xfrm>
            <a:off x="11149913" y="3164081"/>
            <a:ext cx="6109387" cy="6094219"/>
          </a:xfrm>
          <a:prstGeom prst="rect">
            <a:avLst/>
          </a:prstGeom>
          <a:noFill/>
          <a:ln>
            <a:noFill/>
          </a:ln>
        </p:spPr>
      </p:pic>
      <p:sp>
        <p:nvSpPr>
          <p:cNvPr id="290" name="Google Shape;290;p25"/>
          <p:cNvSpPr txBox="1"/>
          <p:nvPr/>
        </p:nvSpPr>
        <p:spPr>
          <a:xfrm>
            <a:off x="1028700" y="485143"/>
            <a:ext cx="16501908" cy="70485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1. Giá thị trường dịch chuyển theo ba xu thế chính. </a:t>
            </a:r>
            <a:endParaRPr/>
          </a:p>
        </p:txBody>
      </p:sp>
      <p:sp>
        <p:nvSpPr>
          <p:cNvPr id="291" name="Google Shape;291;p25"/>
          <p:cNvSpPr txBox="1"/>
          <p:nvPr/>
        </p:nvSpPr>
        <p:spPr>
          <a:xfrm>
            <a:off x="753034" y="1472187"/>
            <a:ext cx="16501908" cy="70485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Giai đoạn tích lũy, giai đoạn phát triển và giai đoạn suy giảm.</a:t>
            </a:r>
            <a:endParaRPr/>
          </a:p>
        </p:txBody>
      </p:sp>
      <p:sp>
        <p:nvSpPr>
          <p:cNvPr id="292" name="Google Shape;292;p25"/>
          <p:cNvSpPr txBox="1"/>
          <p:nvPr/>
        </p:nvSpPr>
        <p:spPr>
          <a:xfrm>
            <a:off x="753034" y="2968170"/>
            <a:ext cx="9643845" cy="7628755"/>
          </a:xfrm>
          <a:prstGeom prst="rect">
            <a:avLst/>
          </a:prstGeom>
          <a:noFill/>
          <a:ln>
            <a:noFill/>
          </a:ln>
        </p:spPr>
        <p:txBody>
          <a:bodyPr anchorCtr="0" anchor="t" bIns="0" lIns="0" spcFirstLastPara="1" rIns="0" wrap="square" tIns="0">
            <a:spAutoFit/>
          </a:bodyPr>
          <a:lstStyle/>
          <a:p>
            <a:pPr indent="0" lvl="0" marL="0" marR="0" rtl="0" algn="just">
              <a:lnSpc>
                <a:spcPct val="166638"/>
              </a:lnSpc>
              <a:spcBef>
                <a:spcPts val="0"/>
              </a:spcBef>
              <a:spcAft>
                <a:spcPts val="0"/>
              </a:spcAft>
              <a:buNone/>
            </a:pPr>
            <a:r>
              <a:rPr b="1" lang="en-US" sz="3600">
                <a:solidFill>
                  <a:srgbClr val="FF1616"/>
                </a:solidFill>
                <a:latin typeface="Montserrat"/>
                <a:ea typeface="Montserrat"/>
                <a:cs typeface="Montserrat"/>
                <a:sym typeface="Montserrat"/>
              </a:rPr>
              <a:t>Giai đoạn tích lũy (giai đoạn 1)</a:t>
            </a:r>
            <a:r>
              <a:rPr b="1" lang="en-US" sz="3600">
                <a:solidFill>
                  <a:srgbClr val="FFFFFF"/>
                </a:solidFill>
                <a:latin typeface="Montserrat"/>
                <a:ea typeface="Montserrat"/>
                <a:cs typeface="Montserrat"/>
                <a:sym typeface="Montserrat"/>
              </a:rPr>
              <a:t> là giai đoạn các nhà đầu tư cũng chủ động mua (bán) cổ phiếu theo những nhận định chung trên thị trường. Trong suốt giai đoạn này, </a:t>
            </a:r>
            <a:r>
              <a:rPr b="1" lang="en-US" sz="3600">
                <a:solidFill>
                  <a:srgbClr val="FF1616"/>
                </a:solidFill>
                <a:latin typeface="Montserrat"/>
                <a:ea typeface="Montserrat"/>
                <a:cs typeface="Montserrat"/>
                <a:sym typeface="Montserrat"/>
              </a:rPr>
              <a:t>giá cổ phiếu không thay đổi nhiều</a:t>
            </a:r>
            <a:r>
              <a:rPr b="1" lang="en-US" sz="3600">
                <a:solidFill>
                  <a:srgbClr val="FFFFFF"/>
                </a:solidFill>
                <a:latin typeface="Montserrat"/>
                <a:ea typeface="Montserrat"/>
                <a:cs typeface="Montserrat"/>
                <a:sym typeface="Montserrat"/>
              </a:rPr>
              <a:t> do số lượng các nhà đầu tư mua (bán) cổ phiếu là có hạn so với lượng bán ra (mua vào) lớn trên thị trường. </a:t>
            </a:r>
            <a:endParaRPr/>
          </a:p>
          <a:p>
            <a:pPr indent="0" lvl="0" marL="0" marR="0" rtl="0" algn="just">
              <a:lnSpc>
                <a:spcPct val="150012"/>
              </a:lnSpc>
              <a:spcBef>
                <a:spcPts val="0"/>
              </a:spcBef>
              <a:spcAft>
                <a:spcPts val="0"/>
              </a:spcAft>
              <a:buNone/>
            </a:pPr>
            <a:r>
              <a:t/>
            </a:r>
            <a:endParaRPr b="1"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298" name="Google Shape;298;p26"/>
          <p:cNvPicPr preferRelativeResize="0"/>
          <p:nvPr/>
        </p:nvPicPr>
        <p:blipFill rotWithShape="1">
          <a:blip r:embed="rId4">
            <a:alphaModFix/>
          </a:blip>
          <a:srcRect b="0" l="0" r="0" t="0"/>
          <a:stretch/>
        </p:blipFill>
        <p:spPr>
          <a:xfrm>
            <a:off x="1352194" y="4638675"/>
            <a:ext cx="7391400" cy="4619625"/>
          </a:xfrm>
          <a:prstGeom prst="rect">
            <a:avLst/>
          </a:prstGeom>
          <a:noFill/>
          <a:ln>
            <a:noFill/>
          </a:ln>
        </p:spPr>
      </p:pic>
      <p:pic>
        <p:nvPicPr>
          <p:cNvPr id="299" name="Google Shape;299;p26"/>
          <p:cNvPicPr preferRelativeResize="0"/>
          <p:nvPr/>
        </p:nvPicPr>
        <p:blipFill rotWithShape="1">
          <a:blip r:embed="rId5">
            <a:alphaModFix/>
          </a:blip>
          <a:srcRect b="0" l="0" r="0" t="0"/>
          <a:stretch/>
        </p:blipFill>
        <p:spPr>
          <a:xfrm>
            <a:off x="9761304" y="4638675"/>
            <a:ext cx="6933771" cy="4619625"/>
          </a:xfrm>
          <a:prstGeom prst="rect">
            <a:avLst/>
          </a:prstGeom>
          <a:noFill/>
          <a:ln>
            <a:noFill/>
          </a:ln>
        </p:spPr>
      </p:pic>
      <p:sp>
        <p:nvSpPr>
          <p:cNvPr id="300" name="Google Shape;300;p26"/>
          <p:cNvSpPr txBox="1"/>
          <p:nvPr/>
        </p:nvSpPr>
        <p:spPr>
          <a:xfrm>
            <a:off x="514350" y="923925"/>
            <a:ext cx="17259300" cy="371475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Rốt cuộc, thị trường dần bắt kịp những nhà đầu tư nhạy bén này và </a:t>
            </a:r>
            <a:r>
              <a:rPr b="1" lang="en-US" sz="3999">
                <a:solidFill>
                  <a:srgbClr val="FF1616"/>
                </a:solidFill>
                <a:latin typeface="Montserrat"/>
                <a:ea typeface="Montserrat"/>
                <a:cs typeface="Montserrat"/>
                <a:sym typeface="Montserrat"/>
              </a:rPr>
              <a:t>sự thay đổi giá nhanh chóng xảy ra (giai đoạn 2)</a:t>
            </a:r>
            <a:r>
              <a:rPr b="1" lang="en-US" sz="3999">
                <a:solidFill>
                  <a:srgbClr val="FFFFFF"/>
                </a:solidFill>
                <a:latin typeface="Montserrat"/>
                <a:ea typeface="Montserrat"/>
                <a:cs typeface="Montserrat"/>
                <a:sym typeface="Montserrat"/>
              </a:rPr>
              <a:t>. Điều này xảy ra khi các nhà đầu tư đi theo xu thể cùng tham gia thị trường. Giai đoạn này tiếp tục cho đến lúc việc đầu cơ lan tràn xảy ra. </a:t>
            </a:r>
            <a:endParaRPr/>
          </a:p>
          <a:p>
            <a:pPr indent="0" lvl="0" marL="0" marR="0" rtl="0" algn="just">
              <a:lnSpc>
                <a:spcPct val="150012"/>
              </a:lnSpc>
              <a:spcBef>
                <a:spcPts val="0"/>
              </a:spcBef>
              <a:spcAft>
                <a:spcPts val="0"/>
              </a:spcAft>
              <a:buNone/>
            </a:pPr>
            <a:r>
              <a:t/>
            </a:r>
            <a:endParaRPr b="1"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2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06" name="Google Shape;306;p27"/>
          <p:cNvPicPr preferRelativeResize="0"/>
          <p:nvPr/>
        </p:nvPicPr>
        <p:blipFill rotWithShape="1">
          <a:blip r:embed="rId4">
            <a:alphaModFix/>
          </a:blip>
          <a:srcRect b="0" l="0" r="0" t="0"/>
          <a:stretch/>
        </p:blipFill>
        <p:spPr>
          <a:xfrm>
            <a:off x="800533" y="3780722"/>
            <a:ext cx="7910345" cy="5270268"/>
          </a:xfrm>
          <a:prstGeom prst="rect">
            <a:avLst/>
          </a:prstGeom>
          <a:noFill/>
          <a:ln>
            <a:noFill/>
          </a:ln>
        </p:spPr>
      </p:pic>
      <p:pic>
        <p:nvPicPr>
          <p:cNvPr id="307" name="Google Shape;307;p27"/>
          <p:cNvPicPr preferRelativeResize="0"/>
          <p:nvPr/>
        </p:nvPicPr>
        <p:blipFill rotWithShape="1">
          <a:blip r:embed="rId5">
            <a:alphaModFix/>
          </a:blip>
          <a:srcRect b="0" l="0" r="0" t="0"/>
          <a:stretch/>
        </p:blipFill>
        <p:spPr>
          <a:xfrm>
            <a:off x="9144000" y="3711895"/>
            <a:ext cx="8449606" cy="5339095"/>
          </a:xfrm>
          <a:prstGeom prst="rect">
            <a:avLst/>
          </a:prstGeom>
          <a:noFill/>
          <a:ln>
            <a:noFill/>
          </a:ln>
        </p:spPr>
      </p:pic>
      <p:sp>
        <p:nvSpPr>
          <p:cNvPr id="308" name="Google Shape;308;p27"/>
          <p:cNvSpPr txBox="1"/>
          <p:nvPr/>
        </p:nvSpPr>
        <p:spPr>
          <a:xfrm>
            <a:off x="514350" y="1205722"/>
            <a:ext cx="17259300" cy="220980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Ở thời điểm này, các nhà đầu tư nhanh nhạy lại bắt đầu bán cổ phiếu ra trên thị trường </a:t>
            </a:r>
            <a:r>
              <a:rPr b="1" lang="en-US" sz="3999">
                <a:solidFill>
                  <a:srgbClr val="FF1616"/>
                </a:solidFill>
                <a:latin typeface="Montserrat"/>
                <a:ea typeface="Montserrat"/>
                <a:cs typeface="Montserrat"/>
                <a:sym typeface="Montserrat"/>
              </a:rPr>
              <a:t>(giai đoạn 3)</a:t>
            </a:r>
            <a:r>
              <a:rPr b="1" lang="en-US" sz="3999">
                <a:solidFill>
                  <a:srgbClr val="FFFFFF"/>
                </a:solidFill>
                <a:latin typeface="Montserrat"/>
                <a:ea typeface="Montserrat"/>
                <a:cs typeface="Montserrat"/>
                <a:sym typeface="Montserrat"/>
              </a:rPr>
              <a:t>, bắt đầu cho một thời kỳ suy giảm.</a:t>
            </a:r>
            <a:endParaRPr/>
          </a:p>
        </p:txBody>
      </p:sp>
    </p:spTree>
  </p:cSld>
  <p:clrMapOvr>
    <a:masterClrMapping/>
  </p:clrMapOvr>
  <p:transition spd="slow">
    <p:wipe dir="l"/>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14" name="Google Shape;314;p28"/>
          <p:cNvPicPr preferRelativeResize="0"/>
          <p:nvPr/>
        </p:nvPicPr>
        <p:blipFill rotWithShape="1">
          <a:blip r:embed="rId4">
            <a:alphaModFix/>
          </a:blip>
          <a:srcRect b="0" l="0" r="13121" t="21221"/>
          <a:stretch/>
        </p:blipFill>
        <p:spPr>
          <a:xfrm>
            <a:off x="3924384" y="5143500"/>
            <a:ext cx="9450078" cy="4820006"/>
          </a:xfrm>
          <a:prstGeom prst="rect">
            <a:avLst/>
          </a:prstGeom>
          <a:noFill/>
          <a:ln>
            <a:noFill/>
          </a:ln>
        </p:spPr>
      </p:pic>
      <p:sp>
        <p:nvSpPr>
          <p:cNvPr id="315" name="Google Shape;315;p28"/>
          <p:cNvSpPr txBox="1"/>
          <p:nvPr/>
        </p:nvSpPr>
        <p:spPr>
          <a:xfrm>
            <a:off x="514350" y="290594"/>
            <a:ext cx="17259300" cy="145732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3. Mọi thông tin thị trường đều được phản ảnh trong giá chứng khoán.</a:t>
            </a:r>
            <a:endParaRPr/>
          </a:p>
        </p:txBody>
      </p:sp>
      <p:sp>
        <p:nvSpPr>
          <p:cNvPr id="316" name="Google Shape;316;p28"/>
          <p:cNvSpPr txBox="1"/>
          <p:nvPr/>
        </p:nvSpPr>
        <p:spPr>
          <a:xfrm>
            <a:off x="514350" y="2028112"/>
            <a:ext cx="17259300" cy="446722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Giá chứng khoán nhanh chóng phản ứng với những thông tin mới xuất hiện. Khi thông tin xuất hiện, giá chứng khoán lập tức thay đổi để phản ánh những thông tin này. Về điểm này, lý thuyết Dow thống nhất với một trong những giả thiết của lý thuyết thị trường hiệu quả.</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9"/>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22" name="Google Shape;322;p29"/>
          <p:cNvPicPr preferRelativeResize="0"/>
          <p:nvPr/>
        </p:nvPicPr>
        <p:blipFill rotWithShape="1">
          <a:blip r:embed="rId4">
            <a:alphaModFix/>
          </a:blip>
          <a:srcRect b="0" l="0" r="0" t="0"/>
          <a:stretch/>
        </p:blipFill>
        <p:spPr>
          <a:xfrm>
            <a:off x="2969661" y="5971104"/>
            <a:ext cx="11784017" cy="4315896"/>
          </a:xfrm>
          <a:prstGeom prst="rect">
            <a:avLst/>
          </a:prstGeom>
          <a:noFill/>
          <a:ln>
            <a:noFill/>
          </a:ln>
        </p:spPr>
      </p:pic>
      <p:sp>
        <p:nvSpPr>
          <p:cNvPr id="323" name="Google Shape;323;p29"/>
          <p:cNvSpPr txBox="1"/>
          <p:nvPr/>
        </p:nvSpPr>
        <p:spPr>
          <a:xfrm>
            <a:off x="708446" y="923925"/>
            <a:ext cx="17259300" cy="70485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4. Các chỉ số thị trường chứng khoán phải thống nhất với nhau.</a:t>
            </a:r>
            <a:endParaRPr/>
          </a:p>
        </p:txBody>
      </p:sp>
      <p:sp>
        <p:nvSpPr>
          <p:cNvPr id="324" name="Google Shape;324;p29"/>
          <p:cNvSpPr txBox="1"/>
          <p:nvPr/>
        </p:nvSpPr>
        <p:spPr>
          <a:xfrm>
            <a:off x="514350" y="2181225"/>
            <a:ext cx="17259300" cy="296227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Các chỉ số chứng khoán đầu tiên là chỉ số các ngành công nghiệp và chỉ số ngành đường sắt. Theo lý thuyết Dow, thị trường giá tăng trong các ngành công nghiệp không thể xảy ra trừ khi chỉ số trung bình ngành đường sắt cũng tăng và thường là tăng trước</a:t>
            </a:r>
            <a:endParaRPr/>
          </a:p>
        </p:txBody>
      </p:sp>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106" name="Google Shape;106;p3"/>
          <p:cNvSpPr txBox="1"/>
          <p:nvPr/>
        </p:nvSpPr>
        <p:spPr>
          <a:xfrm>
            <a:off x="995347" y="933450"/>
            <a:ext cx="13158337" cy="1600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899">
                <a:solidFill>
                  <a:srgbClr val="FFFFFF"/>
                </a:solidFill>
                <a:latin typeface="Poppins"/>
                <a:ea typeface="Poppins"/>
                <a:cs typeface="Poppins"/>
                <a:sym typeface="Poppins"/>
              </a:rPr>
              <a:t>NỘI DUNG</a:t>
            </a:r>
            <a:endParaRPr/>
          </a:p>
        </p:txBody>
      </p:sp>
      <p:sp>
        <p:nvSpPr>
          <p:cNvPr id="107" name="Google Shape;107;p3"/>
          <p:cNvSpPr/>
          <p:nvPr/>
        </p:nvSpPr>
        <p:spPr>
          <a:xfrm>
            <a:off x="12103154" y="-181707"/>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3478" r="-3477" t="0"/>
            </a:stretch>
          </a:blipFill>
          <a:ln>
            <a:noFill/>
          </a:ln>
        </p:spPr>
      </p:sp>
      <p:sp>
        <p:nvSpPr>
          <p:cNvPr id="108" name="Google Shape;108;p3"/>
          <p:cNvSpPr txBox="1"/>
          <p:nvPr/>
        </p:nvSpPr>
        <p:spPr>
          <a:xfrm>
            <a:off x="1028700" y="2715357"/>
            <a:ext cx="11887200"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lt1"/>
                </a:solidFill>
                <a:latin typeface="Calibri"/>
                <a:ea typeface="Calibri"/>
                <a:cs typeface="Calibri"/>
                <a:sym typeface="Calibri"/>
              </a:rPr>
              <a:t>1.1. Giới thiệu chung về phân tích kỹ thuật</a:t>
            </a:r>
            <a:endParaRPr/>
          </a:p>
          <a:p>
            <a:pPr indent="0" lvl="0" marL="0" marR="0" rtl="0" algn="l">
              <a:spcBef>
                <a:spcPts val="0"/>
              </a:spcBef>
              <a:spcAft>
                <a:spcPts val="0"/>
              </a:spcAft>
              <a:buNone/>
            </a:pPr>
            <a:r>
              <a:rPr b="1" lang="en-US" sz="4400">
                <a:solidFill>
                  <a:schemeClr val="lt1"/>
                </a:solidFill>
                <a:latin typeface="Calibri"/>
                <a:ea typeface="Calibri"/>
                <a:cs typeface="Calibri"/>
                <a:sym typeface="Calibri"/>
              </a:rPr>
              <a:t>1.2. Lý thuyết Dow</a:t>
            </a:r>
            <a:endParaRPr/>
          </a:p>
          <a:p>
            <a:pPr indent="0" lvl="0" marL="0" marR="0" rtl="0" algn="l">
              <a:spcBef>
                <a:spcPts val="0"/>
              </a:spcBef>
              <a:spcAft>
                <a:spcPts val="0"/>
              </a:spcAft>
              <a:buNone/>
            </a:pPr>
            <a:r>
              <a:rPr b="1" lang="en-US" sz="4400">
                <a:solidFill>
                  <a:schemeClr val="lt1"/>
                </a:solidFill>
                <a:latin typeface="Calibri"/>
                <a:ea typeface="Calibri"/>
                <a:cs typeface="Calibri"/>
                <a:sym typeface="Calibri"/>
              </a:rPr>
              <a:t>1.3. Đồ thị trong phân tích kỹ thuật</a:t>
            </a:r>
            <a:endParaRPr/>
          </a:p>
          <a:p>
            <a:pPr indent="0" lvl="0" marL="0" marR="0" rtl="0" algn="l">
              <a:spcBef>
                <a:spcPts val="0"/>
              </a:spcBef>
              <a:spcAft>
                <a:spcPts val="0"/>
              </a:spcAft>
              <a:buNone/>
            </a:pPr>
            <a:r>
              <a:rPr b="1" lang="en-US" sz="4400">
                <a:solidFill>
                  <a:schemeClr val="lt1"/>
                </a:solidFill>
                <a:latin typeface="Calibri"/>
                <a:ea typeface="Calibri"/>
                <a:cs typeface="Calibri"/>
                <a:sym typeface="Calibri"/>
              </a:rPr>
              <a:t>1.4. Xu thế</a:t>
            </a:r>
            <a:endParaRPr/>
          </a:p>
          <a:p>
            <a:pPr indent="0" lvl="0" marL="0" marR="0" rtl="0" algn="l">
              <a:spcBef>
                <a:spcPts val="0"/>
              </a:spcBef>
              <a:spcAft>
                <a:spcPts val="0"/>
              </a:spcAft>
              <a:buNone/>
            </a:pPr>
            <a:r>
              <a:rPr b="1" lang="en-US" sz="4400">
                <a:solidFill>
                  <a:schemeClr val="lt1"/>
                </a:solidFill>
                <a:latin typeface="Calibri"/>
                <a:ea typeface="Calibri"/>
                <a:cs typeface="Calibri"/>
                <a:sym typeface="Calibri"/>
              </a:rPr>
              <a:t>1.5. Các hình mẫu trong phân tích kỹ thuật</a:t>
            </a:r>
            <a:endParaRPr/>
          </a:p>
          <a:p>
            <a:pPr indent="0" lvl="0" marL="0" marR="0" rtl="0" algn="l">
              <a:spcBef>
                <a:spcPts val="0"/>
              </a:spcBef>
              <a:spcAft>
                <a:spcPts val="0"/>
              </a:spcAft>
              <a:buNone/>
            </a:pPr>
            <a:r>
              <a:rPr b="1" lang="en-US" sz="4400">
                <a:solidFill>
                  <a:schemeClr val="lt1"/>
                </a:solidFill>
                <a:latin typeface="Calibri"/>
                <a:ea typeface="Calibri"/>
                <a:cs typeface="Calibri"/>
                <a:sym typeface="Calibri"/>
              </a:rPr>
              <a:t>1.6. Các chỉ báo cơ bản trong phân tích kỹ thuật</a:t>
            </a:r>
            <a:endParaRPr/>
          </a:p>
        </p:txBody>
      </p:sp>
    </p:spTree>
  </p:cSld>
  <p:clrMapOvr>
    <a:masterClrMapping/>
  </p:clrMapOvr>
  <p:transition spd="slow">
    <p:wipe dir="l"/>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30" name="Google Shape;330;p30"/>
          <p:cNvPicPr preferRelativeResize="0"/>
          <p:nvPr/>
        </p:nvPicPr>
        <p:blipFill rotWithShape="1">
          <a:blip r:embed="rId4">
            <a:alphaModFix/>
          </a:blip>
          <a:srcRect b="0" l="0" r="0" t="0"/>
          <a:stretch/>
        </p:blipFill>
        <p:spPr>
          <a:xfrm>
            <a:off x="2452607" y="5739255"/>
            <a:ext cx="6206015" cy="4134757"/>
          </a:xfrm>
          <a:prstGeom prst="rect">
            <a:avLst/>
          </a:prstGeom>
          <a:noFill/>
          <a:ln>
            <a:noFill/>
          </a:ln>
        </p:spPr>
      </p:pic>
      <p:pic>
        <p:nvPicPr>
          <p:cNvPr id="331" name="Google Shape;331;p30"/>
          <p:cNvPicPr preferRelativeResize="0"/>
          <p:nvPr/>
        </p:nvPicPr>
        <p:blipFill rotWithShape="1">
          <a:blip r:embed="rId5">
            <a:alphaModFix/>
          </a:blip>
          <a:srcRect b="0" l="0" r="0" t="0"/>
          <a:stretch/>
        </p:blipFill>
        <p:spPr>
          <a:xfrm>
            <a:off x="9144000" y="5739255"/>
            <a:ext cx="6578269" cy="4111418"/>
          </a:xfrm>
          <a:prstGeom prst="rect">
            <a:avLst/>
          </a:prstGeom>
          <a:noFill/>
          <a:ln>
            <a:noFill/>
          </a:ln>
        </p:spPr>
      </p:pic>
      <p:sp>
        <p:nvSpPr>
          <p:cNvPr id="332" name="Google Shape;332;p30"/>
          <p:cNvSpPr txBox="1"/>
          <p:nvPr/>
        </p:nvSpPr>
        <p:spPr>
          <a:xfrm>
            <a:off x="514350" y="651458"/>
            <a:ext cx="17259300" cy="521970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Do đó nếu một nhà đầu tư muốn tìm hiểu khả năng phát triển của một công ty, họ phải quan sát tình hình hoạt động của công ty vận chuyển hàng hóa của công ty này tới thị trường, thường là ngành đường sắt. Hai chỉ số này nên dịch chuyển cùng một hướng. Nếu dịch chuyển của hai chỉ số này không thống nhất là dấu hiệu cảnh báo của sự thay đổi hướng giá.</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38" name="Google Shape;338;p31"/>
          <p:cNvPicPr preferRelativeResize="0"/>
          <p:nvPr/>
        </p:nvPicPr>
        <p:blipFill rotWithShape="1">
          <a:blip r:embed="rId4">
            <a:alphaModFix/>
          </a:blip>
          <a:srcRect b="0" l="0" r="0" t="0"/>
          <a:stretch/>
        </p:blipFill>
        <p:spPr>
          <a:xfrm>
            <a:off x="11421524" y="2202608"/>
            <a:ext cx="5837776" cy="3196182"/>
          </a:xfrm>
          <a:prstGeom prst="rect">
            <a:avLst/>
          </a:prstGeom>
          <a:noFill/>
          <a:ln>
            <a:noFill/>
          </a:ln>
        </p:spPr>
      </p:pic>
      <p:pic>
        <p:nvPicPr>
          <p:cNvPr id="339" name="Google Shape;339;p31"/>
          <p:cNvPicPr preferRelativeResize="0"/>
          <p:nvPr/>
        </p:nvPicPr>
        <p:blipFill rotWithShape="1">
          <a:blip r:embed="rId5">
            <a:alphaModFix/>
          </a:blip>
          <a:srcRect b="0" l="1369" r="8684" t="2890"/>
          <a:stretch/>
        </p:blipFill>
        <p:spPr>
          <a:xfrm>
            <a:off x="11421524" y="5398790"/>
            <a:ext cx="5837776" cy="4191279"/>
          </a:xfrm>
          <a:prstGeom prst="rect">
            <a:avLst/>
          </a:prstGeom>
          <a:noFill/>
          <a:ln>
            <a:noFill/>
          </a:ln>
        </p:spPr>
      </p:pic>
      <p:sp>
        <p:nvSpPr>
          <p:cNvPr id="340" name="Google Shape;340;p31"/>
          <p:cNvSpPr txBox="1"/>
          <p:nvPr/>
        </p:nvSpPr>
        <p:spPr>
          <a:xfrm>
            <a:off x="514350" y="803858"/>
            <a:ext cx="17259300" cy="70485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5. Các xu thế được xác nhận bởi khối lượng giao dịch. </a:t>
            </a:r>
            <a:endParaRPr/>
          </a:p>
        </p:txBody>
      </p:sp>
      <p:sp>
        <p:nvSpPr>
          <p:cNvPr id="341" name="Google Shape;341;p31"/>
          <p:cNvSpPr txBox="1"/>
          <p:nvPr/>
        </p:nvSpPr>
        <p:spPr>
          <a:xfrm>
            <a:off x="708446" y="2097833"/>
            <a:ext cx="9896790" cy="822960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Theo lý thuyết Dow, khối lượng giúp xác nhận xu hướng giá. Khi giá dịch chuyển với khối lượng thấp đi kèm, sẽ có rất nhiều cách giải thích cho điều này. Nhưng những dịch chuyển giá đi kèm với khối lượng giao dịch lớn sẽ thể hiện xu thế chung của thị trường về cổ phiếu. Đây là dấu hiệu cho thấy trước xu hướng dịch chuyển tiếp theo của giá.</a:t>
            </a:r>
            <a:endParaRPr/>
          </a:p>
          <a:p>
            <a:pPr indent="0" lvl="0" marL="0" marR="0" rtl="0" algn="just">
              <a:lnSpc>
                <a:spcPct val="150012"/>
              </a:lnSpc>
              <a:spcBef>
                <a:spcPts val="0"/>
              </a:spcBef>
              <a:spcAft>
                <a:spcPts val="0"/>
              </a:spcAft>
              <a:buNone/>
            </a:pPr>
            <a:r>
              <a:t/>
            </a:r>
            <a:endParaRPr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47" name="Google Shape;347;p32"/>
          <p:cNvPicPr preferRelativeResize="0"/>
          <p:nvPr/>
        </p:nvPicPr>
        <p:blipFill rotWithShape="1">
          <a:blip r:embed="rId4">
            <a:alphaModFix/>
          </a:blip>
          <a:srcRect b="0" l="0" r="0" t="0"/>
          <a:stretch/>
        </p:blipFill>
        <p:spPr>
          <a:xfrm>
            <a:off x="8847246" y="5143500"/>
            <a:ext cx="6716907" cy="4477938"/>
          </a:xfrm>
          <a:prstGeom prst="rect">
            <a:avLst/>
          </a:prstGeom>
          <a:noFill/>
          <a:ln>
            <a:noFill/>
          </a:ln>
        </p:spPr>
      </p:pic>
      <p:sp>
        <p:nvSpPr>
          <p:cNvPr id="348" name="Google Shape;348;p32"/>
          <p:cNvSpPr txBox="1"/>
          <p:nvPr/>
        </p:nvSpPr>
        <p:spPr>
          <a:xfrm>
            <a:off x="514350" y="697464"/>
            <a:ext cx="17259300" cy="220980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 6. Các xu thế sẽ tồn tại cho đến khi có những dấu hiệu rõ ràng cho thấy chúng kết thúc. </a:t>
            </a:r>
            <a:endParaRPr/>
          </a:p>
          <a:p>
            <a:pPr indent="0" lvl="0" marL="0" marR="0" rtl="0" algn="just">
              <a:lnSpc>
                <a:spcPct val="150012"/>
              </a:lnSpc>
              <a:spcBef>
                <a:spcPts val="0"/>
              </a:spcBef>
              <a:spcAft>
                <a:spcPts val="0"/>
              </a:spcAft>
              <a:buNone/>
            </a:pPr>
            <a:r>
              <a:t/>
            </a:r>
            <a:endParaRPr b="1" sz="3999">
              <a:solidFill>
                <a:srgbClr val="FFFFFF"/>
              </a:solidFill>
              <a:latin typeface="Montserrat"/>
              <a:ea typeface="Montserrat"/>
              <a:cs typeface="Montserrat"/>
              <a:sym typeface="Montserrat"/>
            </a:endParaRPr>
          </a:p>
        </p:txBody>
      </p:sp>
      <p:sp>
        <p:nvSpPr>
          <p:cNvPr id="349" name="Google Shape;349;p32"/>
          <p:cNvSpPr txBox="1"/>
          <p:nvPr/>
        </p:nvSpPr>
        <p:spPr>
          <a:xfrm>
            <a:off x="771525" y="2426463"/>
            <a:ext cx="16744950" cy="296227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Lý thuyết Dow tin rằng sẽ tồn tại các xu thế mặc dù thị trường luôn biến động, trong ngắn hạn giá thị trường có thể dao động theo hướng ngược với xu thế hiện tại nhưng nó sẽ sớm điều chỉnh theo xu thế chính. </a:t>
            </a:r>
            <a:endParaRPr/>
          </a:p>
        </p:txBody>
      </p:sp>
      <p:pic>
        <p:nvPicPr>
          <p:cNvPr id="350" name="Google Shape;350;p32"/>
          <p:cNvPicPr preferRelativeResize="0"/>
          <p:nvPr/>
        </p:nvPicPr>
        <p:blipFill rotWithShape="1">
          <a:blip r:embed="rId5">
            <a:alphaModFix/>
          </a:blip>
          <a:srcRect b="0" l="0" r="0" t="0"/>
          <a:stretch/>
        </p:blipFill>
        <p:spPr>
          <a:xfrm>
            <a:off x="1902133" y="5537664"/>
            <a:ext cx="6141014" cy="4083774"/>
          </a:xfrm>
          <a:prstGeom prst="rect">
            <a:avLst/>
          </a:prstGeom>
          <a:noFill/>
          <a:ln>
            <a:noFill/>
          </a:ln>
        </p:spPr>
      </p:pic>
    </p:spTree>
  </p:cSld>
  <p:clrMapOvr>
    <a:masterClrMapping/>
  </p:clrMapOvr>
  <p:transition spd="slow">
    <p:wipe dir="l"/>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B68"/>
        </a:solidFill>
      </p:bgPr>
    </p:bg>
    <p:spTree>
      <p:nvGrpSpPr>
        <p:cNvPr id="354" name="Shape 354"/>
        <p:cNvGrpSpPr/>
        <p:nvPr/>
      </p:nvGrpSpPr>
      <p:grpSpPr>
        <a:xfrm>
          <a:off x="0" y="0"/>
          <a:ext cx="0" cy="0"/>
          <a:chOff x="0" y="0"/>
          <a:chExt cx="0" cy="0"/>
        </a:xfrm>
      </p:grpSpPr>
      <p:pic>
        <p:nvPicPr>
          <p:cNvPr id="355" name="Google Shape;355;p33"/>
          <p:cNvPicPr preferRelativeResize="0"/>
          <p:nvPr/>
        </p:nvPicPr>
        <p:blipFill rotWithShape="1">
          <a:blip r:embed="rId3">
            <a:alphaModFix amt="19999"/>
          </a:blip>
          <a:srcRect b="0" l="0" r="0" t="0"/>
          <a:stretch/>
        </p:blipFill>
        <p:spPr>
          <a:xfrm rot="-3261929">
            <a:off x="11287719" y="-4618828"/>
            <a:ext cx="12406564" cy="12856543"/>
          </a:xfrm>
          <a:prstGeom prst="rect">
            <a:avLst/>
          </a:prstGeom>
          <a:noFill/>
          <a:ln>
            <a:noFill/>
          </a:ln>
        </p:spPr>
      </p:pic>
      <p:pic>
        <p:nvPicPr>
          <p:cNvPr id="356" name="Google Shape;356;p33"/>
          <p:cNvPicPr preferRelativeResize="0"/>
          <p:nvPr/>
        </p:nvPicPr>
        <p:blipFill rotWithShape="1">
          <a:blip r:embed="rId3">
            <a:alphaModFix/>
          </a:blip>
          <a:srcRect b="0" l="0" r="0" t="0"/>
          <a:stretch/>
        </p:blipFill>
        <p:spPr>
          <a:xfrm rot="-3503445">
            <a:off x="16271422" y="-688600"/>
            <a:ext cx="2293248" cy="2376423"/>
          </a:xfrm>
          <a:prstGeom prst="rect">
            <a:avLst/>
          </a:prstGeom>
          <a:noFill/>
          <a:ln>
            <a:noFill/>
          </a:ln>
        </p:spPr>
      </p:pic>
      <p:pic>
        <p:nvPicPr>
          <p:cNvPr id="357" name="Google Shape;357;p33"/>
          <p:cNvPicPr preferRelativeResize="0"/>
          <p:nvPr/>
        </p:nvPicPr>
        <p:blipFill rotWithShape="1">
          <a:blip r:embed="rId3">
            <a:alphaModFix/>
          </a:blip>
          <a:srcRect b="0" l="0" r="0" t="0"/>
          <a:stretch/>
        </p:blipFill>
        <p:spPr>
          <a:xfrm rot="8907459">
            <a:off x="-469322" y="7673063"/>
            <a:ext cx="2393626" cy="2480441"/>
          </a:xfrm>
          <a:prstGeom prst="rect">
            <a:avLst/>
          </a:prstGeom>
          <a:noFill/>
          <a:ln>
            <a:noFill/>
          </a:ln>
        </p:spPr>
      </p:pic>
      <p:pic>
        <p:nvPicPr>
          <p:cNvPr id="358" name="Google Shape;358;p33"/>
          <p:cNvPicPr preferRelativeResize="0"/>
          <p:nvPr/>
        </p:nvPicPr>
        <p:blipFill rotWithShape="1">
          <a:blip r:embed="rId3">
            <a:alphaModFix amt="19999"/>
          </a:blip>
          <a:srcRect b="0" l="0" r="0" t="0"/>
          <a:stretch/>
        </p:blipFill>
        <p:spPr>
          <a:xfrm rot="6512446">
            <a:off x="-3057030" y="4574247"/>
            <a:ext cx="10179983" cy="10549205"/>
          </a:xfrm>
          <a:prstGeom prst="rect">
            <a:avLst/>
          </a:prstGeom>
          <a:noFill/>
          <a:ln>
            <a:noFill/>
          </a:ln>
        </p:spPr>
      </p:pic>
      <p:sp>
        <p:nvSpPr>
          <p:cNvPr id="359" name="Google Shape;359;p33"/>
          <p:cNvSpPr/>
          <p:nvPr/>
        </p:nvSpPr>
        <p:spPr>
          <a:xfrm>
            <a:off x="2035597" y="9258300"/>
            <a:ext cx="1175830" cy="11811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17260575" y="2331504"/>
            <a:ext cx="568950" cy="571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10157375" y="2891313"/>
            <a:ext cx="9609924" cy="9849588"/>
          </a:xfrm>
          <a:custGeom>
            <a:rect b="b" l="l" r="r" t="t"/>
            <a:pathLst>
              <a:path extrusionOk="0"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rotWithShape="1">
            <a:blip r:embed="rId4">
              <a:alphaModFix/>
            </a:blip>
            <a:stretch>
              <a:fillRect b="0" l="-60146" r="-6014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txBox="1"/>
          <p:nvPr/>
        </p:nvSpPr>
        <p:spPr>
          <a:xfrm>
            <a:off x="727491" y="1723718"/>
            <a:ext cx="13158337" cy="28860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199">
                <a:solidFill>
                  <a:srgbClr val="FFFFFF"/>
                </a:solidFill>
                <a:latin typeface="Poppins"/>
                <a:ea typeface="Poppins"/>
                <a:cs typeface="Poppins"/>
                <a:sym typeface="Poppins"/>
              </a:rPr>
              <a:t>1.3. ĐỒ THỊ TRONG PHÂN TÍCH KỸ THUẬT</a:t>
            </a:r>
            <a:endParaRPr/>
          </a:p>
        </p:txBody>
      </p:sp>
    </p:spTree>
  </p:cSld>
  <p:clrMapOvr>
    <a:masterClrMapping/>
  </p:clrMapOvr>
  <p:transition spd="slow">
    <p:wipe dir="l"/>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3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68" name="Google Shape;368;p34"/>
          <p:cNvPicPr preferRelativeResize="0"/>
          <p:nvPr/>
        </p:nvPicPr>
        <p:blipFill rotWithShape="1">
          <a:blip r:embed="rId4">
            <a:alphaModFix/>
          </a:blip>
          <a:srcRect b="0" l="0" r="0" t="0"/>
          <a:stretch/>
        </p:blipFill>
        <p:spPr>
          <a:xfrm>
            <a:off x="572059" y="5425799"/>
            <a:ext cx="3851867" cy="3851867"/>
          </a:xfrm>
          <a:prstGeom prst="rect">
            <a:avLst/>
          </a:prstGeom>
          <a:noFill/>
          <a:ln>
            <a:noFill/>
          </a:ln>
        </p:spPr>
      </p:pic>
      <p:pic>
        <p:nvPicPr>
          <p:cNvPr id="369" name="Google Shape;369;p34"/>
          <p:cNvPicPr preferRelativeResize="0"/>
          <p:nvPr/>
        </p:nvPicPr>
        <p:blipFill rotWithShape="1">
          <a:blip r:embed="rId5">
            <a:alphaModFix/>
          </a:blip>
          <a:srcRect b="0" l="0" r="0" t="0"/>
          <a:stretch/>
        </p:blipFill>
        <p:spPr>
          <a:xfrm>
            <a:off x="4803293" y="5425799"/>
            <a:ext cx="3832501" cy="3832501"/>
          </a:xfrm>
          <a:prstGeom prst="rect">
            <a:avLst/>
          </a:prstGeom>
          <a:noFill/>
          <a:ln>
            <a:noFill/>
          </a:ln>
        </p:spPr>
      </p:pic>
      <p:pic>
        <p:nvPicPr>
          <p:cNvPr id="370" name="Google Shape;370;p34"/>
          <p:cNvPicPr preferRelativeResize="0"/>
          <p:nvPr/>
        </p:nvPicPr>
        <p:blipFill rotWithShape="1">
          <a:blip r:embed="rId6">
            <a:alphaModFix/>
          </a:blip>
          <a:srcRect b="0" l="0" r="0" t="0"/>
          <a:stretch/>
        </p:blipFill>
        <p:spPr>
          <a:xfrm>
            <a:off x="9144000" y="5425799"/>
            <a:ext cx="7998838" cy="3851867"/>
          </a:xfrm>
          <a:prstGeom prst="rect">
            <a:avLst/>
          </a:prstGeom>
          <a:noFill/>
          <a:ln>
            <a:noFill/>
          </a:ln>
        </p:spPr>
      </p:pic>
      <p:sp>
        <p:nvSpPr>
          <p:cNvPr id="371" name="Google Shape;371;p34"/>
          <p:cNvSpPr txBox="1"/>
          <p:nvPr/>
        </p:nvSpPr>
        <p:spPr>
          <a:xfrm>
            <a:off x="514350" y="434419"/>
            <a:ext cx="17259300" cy="521970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FFFF"/>
                </a:solidFill>
                <a:latin typeface="Montserrat"/>
                <a:ea typeface="Montserrat"/>
                <a:cs typeface="Montserrat"/>
                <a:sym typeface="Montserrat"/>
              </a:rPr>
              <a:t>Đồ thị là công cụ phân tích của các nhà phân tích kỹ thuật. Đồ thị được xây dựng dưới nhiều định dạng khác nhau biểu diễn khối lượng chứng khoán giao dịch, giá giao dịch để từ đó vẽ ra các chỉ báo. Đồ thị có thể được xây dựng theo dữ liệu hàng ngày, tháng, quý, năm... Sau đây là một số loại đồ thị thường gặp trong phân tích kỹ thuật:</a:t>
            </a:r>
            <a:endParaRPr/>
          </a:p>
          <a:p>
            <a:pPr indent="0" lvl="0" marL="0" marR="0" rtl="0" algn="just">
              <a:lnSpc>
                <a:spcPct val="150012"/>
              </a:lnSpc>
              <a:spcBef>
                <a:spcPts val="0"/>
              </a:spcBef>
              <a:spcAft>
                <a:spcPts val="0"/>
              </a:spcAft>
              <a:buNone/>
            </a:pPr>
            <a:r>
              <a:t/>
            </a:r>
            <a:endParaRPr b="1" sz="39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3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77" name="Google Shape;377;p35"/>
          <p:cNvPicPr preferRelativeResize="0"/>
          <p:nvPr/>
        </p:nvPicPr>
        <p:blipFill rotWithShape="1">
          <a:blip r:embed="rId4">
            <a:alphaModFix/>
          </a:blip>
          <a:srcRect b="0" l="4772" r="3710" t="6124"/>
          <a:stretch/>
        </p:blipFill>
        <p:spPr>
          <a:xfrm>
            <a:off x="1028700" y="3335393"/>
            <a:ext cx="9112294" cy="6329719"/>
          </a:xfrm>
          <a:prstGeom prst="rect">
            <a:avLst/>
          </a:prstGeom>
          <a:noFill/>
          <a:ln>
            <a:noFill/>
          </a:ln>
        </p:spPr>
      </p:pic>
      <p:pic>
        <p:nvPicPr>
          <p:cNvPr id="378" name="Google Shape;378;p35"/>
          <p:cNvPicPr preferRelativeResize="0"/>
          <p:nvPr/>
        </p:nvPicPr>
        <p:blipFill rotWithShape="1">
          <a:blip r:embed="rId5">
            <a:alphaModFix/>
          </a:blip>
          <a:srcRect b="0" l="0" r="0" t="0"/>
          <a:stretch/>
        </p:blipFill>
        <p:spPr>
          <a:xfrm>
            <a:off x="10878209" y="3335393"/>
            <a:ext cx="5819563" cy="3862735"/>
          </a:xfrm>
          <a:prstGeom prst="rect">
            <a:avLst/>
          </a:prstGeom>
          <a:noFill/>
          <a:ln>
            <a:noFill/>
          </a:ln>
        </p:spPr>
      </p:pic>
      <p:sp>
        <p:nvSpPr>
          <p:cNvPr id="379" name="Google Shape;379;p35"/>
          <p:cNvSpPr txBox="1"/>
          <p:nvPr/>
        </p:nvSpPr>
        <p:spPr>
          <a:xfrm>
            <a:off x="514350" y="683868"/>
            <a:ext cx="17259300" cy="2209800"/>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b="1" lang="en-US" sz="3999">
                <a:solidFill>
                  <a:srgbClr val="FF1616"/>
                </a:solidFill>
                <a:latin typeface="Montserrat"/>
                <a:ea typeface="Montserrat"/>
                <a:cs typeface="Montserrat"/>
                <a:sym typeface="Montserrat"/>
              </a:rPr>
              <a:t>Đồ thị dạng đường (Line Chart): </a:t>
            </a:r>
            <a:endParaRPr/>
          </a:p>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Đồ thị dạng đường là loại được sử dụng quen thuộc nhất. Loại đồ thị này biểu diễn các mức giá đóng cửa được nối liên tục với nhau.</a:t>
            </a:r>
            <a:endParaRPr/>
          </a:p>
        </p:txBody>
      </p:sp>
      <p:sp>
        <p:nvSpPr>
          <p:cNvPr id="380" name="Google Shape;380;p35"/>
          <p:cNvSpPr txBox="1"/>
          <p:nvPr/>
        </p:nvSpPr>
        <p:spPr>
          <a:xfrm>
            <a:off x="10878209" y="7800975"/>
            <a:ext cx="5613532" cy="1457325"/>
          </a:xfrm>
          <a:prstGeom prst="rect">
            <a:avLst/>
          </a:prstGeom>
          <a:noFill/>
          <a:ln>
            <a:noFill/>
          </a:ln>
        </p:spPr>
        <p:txBody>
          <a:bodyPr anchorCtr="0" anchor="t" bIns="0" lIns="0" spcFirstLastPara="1" rIns="0" wrap="square" tIns="0">
            <a:spAutoFit/>
          </a:bodyPr>
          <a:lstStyle/>
          <a:p>
            <a:pPr indent="0" lvl="0" marL="0" marR="0" rtl="0" algn="just">
              <a:lnSpc>
                <a:spcPct val="150012"/>
              </a:lnSpc>
              <a:spcBef>
                <a:spcPts val="0"/>
              </a:spcBef>
              <a:spcAft>
                <a:spcPts val="0"/>
              </a:spcAft>
              <a:buNone/>
            </a:pPr>
            <a:r>
              <a:rPr lang="en-US" sz="3999">
                <a:solidFill>
                  <a:srgbClr val="FFFFFF"/>
                </a:solidFill>
                <a:latin typeface="Montserrat"/>
                <a:ea typeface="Montserrat"/>
                <a:cs typeface="Montserrat"/>
                <a:sym typeface="Montserrat"/>
              </a:rPr>
              <a:t>Hình 6.2. Đồ thị dạng đường (Line Chart)</a:t>
            </a:r>
            <a:endParaRPr/>
          </a:p>
        </p:txBody>
      </p:sp>
    </p:spTree>
  </p:cSld>
  <p:clrMapOvr>
    <a:masterClrMapping/>
  </p:clrMapOvr>
  <p:transition spd="slow">
    <p:wipe dir="l"/>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86" name="Google Shape;386;p36"/>
          <p:cNvPicPr preferRelativeResize="0"/>
          <p:nvPr/>
        </p:nvPicPr>
        <p:blipFill rotWithShape="1">
          <a:blip r:embed="rId4">
            <a:alphaModFix/>
          </a:blip>
          <a:srcRect b="29592" l="0" r="0" t="0"/>
          <a:stretch/>
        </p:blipFill>
        <p:spPr>
          <a:xfrm>
            <a:off x="8113171" y="4805415"/>
            <a:ext cx="9375410" cy="3735179"/>
          </a:xfrm>
          <a:prstGeom prst="rect">
            <a:avLst/>
          </a:prstGeom>
          <a:noFill/>
          <a:ln>
            <a:noFill/>
          </a:ln>
        </p:spPr>
      </p:pic>
      <p:pic>
        <p:nvPicPr>
          <p:cNvPr id="387" name="Google Shape;387;p36"/>
          <p:cNvPicPr preferRelativeResize="0"/>
          <p:nvPr/>
        </p:nvPicPr>
        <p:blipFill rotWithShape="1">
          <a:blip r:embed="rId5">
            <a:alphaModFix/>
          </a:blip>
          <a:srcRect b="0" l="0" r="0" t="0"/>
          <a:stretch/>
        </p:blipFill>
        <p:spPr>
          <a:xfrm>
            <a:off x="1028700" y="5473000"/>
            <a:ext cx="6675878" cy="3067593"/>
          </a:xfrm>
          <a:prstGeom prst="rect">
            <a:avLst/>
          </a:prstGeom>
          <a:noFill/>
          <a:ln>
            <a:noFill/>
          </a:ln>
        </p:spPr>
      </p:pic>
      <p:sp>
        <p:nvSpPr>
          <p:cNvPr id="388" name="Google Shape;388;p36"/>
          <p:cNvSpPr txBox="1"/>
          <p:nvPr/>
        </p:nvSpPr>
        <p:spPr>
          <a:xfrm>
            <a:off x="1028700" y="643926"/>
            <a:ext cx="16049709" cy="4192156"/>
          </a:xfrm>
          <a:prstGeom prst="rect">
            <a:avLst/>
          </a:prstGeom>
          <a:noFill/>
          <a:ln>
            <a:noFill/>
          </a:ln>
        </p:spPr>
        <p:txBody>
          <a:bodyPr anchorCtr="0" anchor="t" bIns="0" lIns="0" spcFirstLastPara="1" rIns="0" wrap="square" tIns="0">
            <a:spAutoFit/>
          </a:bodyPr>
          <a:lstStyle/>
          <a:p>
            <a:pPr indent="0" lvl="0" marL="0" marR="0" rtl="0" algn="just">
              <a:lnSpc>
                <a:spcPct val="150053"/>
              </a:lnSpc>
              <a:spcBef>
                <a:spcPts val="0"/>
              </a:spcBef>
              <a:spcAft>
                <a:spcPts val="0"/>
              </a:spcAft>
              <a:buNone/>
            </a:pPr>
            <a:r>
              <a:rPr b="1" lang="en-US" sz="3718">
                <a:solidFill>
                  <a:srgbClr val="FF1616"/>
                </a:solidFill>
                <a:latin typeface="Montserrat"/>
                <a:ea typeface="Montserrat"/>
                <a:cs typeface="Montserrat"/>
                <a:sym typeface="Montserrat"/>
              </a:rPr>
              <a:t>Đồ thị dạng then chắn (Bar Chart): </a:t>
            </a:r>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Đồ thị được sử dụng để biểu diễn khoảng giá giao dịch hàng ngày, hàng tuần, hàng tháng hoặc hàng năm, được thể hiện bằng một cột đứng cho mỗi giai đoạn. Một then chắn bên phải của cột thể hiện mức giá đóng cửa, một then chắn bên trái của cột được dùng để thể hiện giá mở cửa. </a:t>
            </a:r>
            <a:endParaRPr/>
          </a:p>
        </p:txBody>
      </p:sp>
      <p:sp>
        <p:nvSpPr>
          <p:cNvPr id="389" name="Google Shape;389;p36"/>
          <p:cNvSpPr txBox="1"/>
          <p:nvPr/>
        </p:nvSpPr>
        <p:spPr>
          <a:xfrm>
            <a:off x="1028700" y="8207838"/>
            <a:ext cx="7084471" cy="1511613"/>
          </a:xfrm>
          <a:prstGeom prst="rect">
            <a:avLst/>
          </a:prstGeom>
          <a:noFill/>
          <a:ln>
            <a:noFill/>
          </a:ln>
        </p:spPr>
        <p:txBody>
          <a:bodyPr anchorCtr="0" anchor="t" bIns="0" lIns="0" spcFirstLastPara="1" rIns="0" wrap="square" tIns="0">
            <a:spAutoFit/>
          </a:bodyPr>
          <a:lstStyle/>
          <a:p>
            <a:pPr indent="0" lvl="0" marL="0" marR="0" rtl="0" algn="just">
              <a:lnSpc>
                <a:spcPct val="227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8"/>
              </a:lnSpc>
              <a:spcBef>
                <a:spcPts val="0"/>
              </a:spcBef>
              <a:spcAft>
                <a:spcPts val="0"/>
              </a:spcAft>
              <a:buNone/>
            </a:pPr>
            <a:r>
              <a:rPr lang="en-US" sz="2727">
                <a:solidFill>
                  <a:srgbClr val="FFFFFF"/>
                </a:solidFill>
                <a:latin typeface="Montserrat"/>
                <a:ea typeface="Montserrat"/>
                <a:cs typeface="Montserrat"/>
                <a:sym typeface="Montserrat"/>
              </a:rPr>
              <a:t>Hình 6.3. Ký hiệu biểu diễn trong đô thị dạng then chắn</a:t>
            </a:r>
            <a:endParaRPr/>
          </a:p>
        </p:txBody>
      </p:sp>
      <p:sp>
        <p:nvSpPr>
          <p:cNvPr id="390" name="Google Shape;390;p36"/>
          <p:cNvSpPr txBox="1"/>
          <p:nvPr/>
        </p:nvSpPr>
        <p:spPr>
          <a:xfrm>
            <a:off x="8382601" y="8207838"/>
            <a:ext cx="8426377" cy="998501"/>
          </a:xfrm>
          <a:prstGeom prst="rect">
            <a:avLst/>
          </a:prstGeom>
          <a:noFill/>
          <a:ln>
            <a:noFill/>
          </a:ln>
        </p:spPr>
        <p:txBody>
          <a:bodyPr anchorCtr="0" anchor="t" bIns="0" lIns="0" spcFirstLastPara="1" rIns="0" wrap="square" tIns="0">
            <a:spAutoFit/>
          </a:bodyPr>
          <a:lstStyle/>
          <a:p>
            <a:pPr indent="0" lvl="0" marL="0" marR="0" rtl="0" algn="just">
              <a:lnSpc>
                <a:spcPct val="2272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18"/>
              </a:lnSpc>
              <a:spcBef>
                <a:spcPts val="0"/>
              </a:spcBef>
              <a:spcAft>
                <a:spcPts val="0"/>
              </a:spcAft>
              <a:buNone/>
            </a:pPr>
            <a:r>
              <a:rPr lang="en-US" sz="2727">
                <a:solidFill>
                  <a:srgbClr val="FFFFFF"/>
                </a:solidFill>
                <a:latin typeface="Montserrat"/>
                <a:ea typeface="Montserrat"/>
                <a:cs typeface="Montserrat"/>
                <a:sym typeface="Montserrat"/>
              </a:rPr>
              <a:t>Hình 6.4. Đồ thị dạng then chắn (Bar Chart)</a:t>
            </a:r>
            <a:endParaRPr/>
          </a:p>
        </p:txBody>
      </p:sp>
    </p:spTree>
  </p:cSld>
  <p:clrMapOvr>
    <a:masterClrMapping/>
  </p:clrMapOvr>
  <p:transition spd="slow">
    <p:wipe dir="l"/>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396" name="Google Shape;396;p37"/>
          <p:cNvPicPr preferRelativeResize="0"/>
          <p:nvPr/>
        </p:nvPicPr>
        <p:blipFill rotWithShape="1">
          <a:blip r:embed="rId4">
            <a:alphaModFix/>
          </a:blip>
          <a:srcRect b="0" l="0" r="0" t="0"/>
          <a:stretch/>
        </p:blipFill>
        <p:spPr>
          <a:xfrm>
            <a:off x="608158" y="4792231"/>
            <a:ext cx="8309396" cy="4701902"/>
          </a:xfrm>
          <a:prstGeom prst="rect">
            <a:avLst/>
          </a:prstGeom>
          <a:noFill/>
          <a:ln>
            <a:noFill/>
          </a:ln>
        </p:spPr>
      </p:pic>
      <p:pic>
        <p:nvPicPr>
          <p:cNvPr id="397" name="Google Shape;397;p37"/>
          <p:cNvPicPr preferRelativeResize="0"/>
          <p:nvPr/>
        </p:nvPicPr>
        <p:blipFill rotWithShape="1">
          <a:blip r:embed="rId5">
            <a:alphaModFix/>
          </a:blip>
          <a:srcRect b="0" l="0" r="7524" t="0"/>
          <a:stretch/>
        </p:blipFill>
        <p:spPr>
          <a:xfrm>
            <a:off x="9144000" y="4792231"/>
            <a:ext cx="8357825" cy="4701902"/>
          </a:xfrm>
          <a:prstGeom prst="rect">
            <a:avLst/>
          </a:prstGeom>
          <a:noFill/>
          <a:ln>
            <a:noFill/>
          </a:ln>
        </p:spPr>
      </p:pic>
      <p:sp>
        <p:nvSpPr>
          <p:cNvPr id="398" name="Google Shape;398;p37"/>
          <p:cNvSpPr txBox="1"/>
          <p:nvPr/>
        </p:nvSpPr>
        <p:spPr>
          <a:xfrm>
            <a:off x="1028700" y="246494"/>
            <a:ext cx="16230600" cy="489700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Khối lượng giao dịch cũng thường được thể hiện ở phần dưới của cột đồ thị. Quy tắc chung là nếu giá đóng cửa gần với đỉnh của khoảng giá giao dịch trong ngày sẽ là dấu hiệu về sức mua lớn và thông thường giá sẽ tăng trong ngày giao dịch tiếp theo; xu thế sẽ là ngược lại nếu giá đóng cửa gần đáy của khoảng giá giao dịch.</a:t>
            </a:r>
            <a:endParaRPr/>
          </a:p>
          <a:p>
            <a:pPr indent="0" lvl="0" marL="0" marR="0" rtl="0" algn="just">
              <a:lnSpc>
                <a:spcPct val="150013"/>
              </a:lnSpc>
              <a:spcBef>
                <a:spcPts val="0"/>
              </a:spcBef>
              <a:spcAft>
                <a:spcPts val="0"/>
              </a:spcAft>
              <a:buNone/>
            </a:pPr>
            <a:r>
              <a:t/>
            </a:r>
            <a:endParaRPr sz="3718">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3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405" name="Google Shape;405;p38"/>
          <p:cNvPicPr preferRelativeResize="0"/>
          <p:nvPr/>
        </p:nvPicPr>
        <p:blipFill rotWithShape="1">
          <a:blip r:embed="rId4">
            <a:alphaModFix/>
          </a:blip>
          <a:srcRect b="0" l="0" r="0" t="0"/>
          <a:stretch/>
        </p:blipFill>
        <p:spPr>
          <a:xfrm>
            <a:off x="1622644" y="4603039"/>
            <a:ext cx="7521356" cy="5011104"/>
          </a:xfrm>
          <a:prstGeom prst="rect">
            <a:avLst/>
          </a:prstGeom>
          <a:noFill/>
          <a:ln>
            <a:noFill/>
          </a:ln>
        </p:spPr>
      </p:pic>
      <p:pic>
        <p:nvPicPr>
          <p:cNvPr id="406" name="Google Shape;406;p38"/>
          <p:cNvPicPr preferRelativeResize="0"/>
          <p:nvPr/>
        </p:nvPicPr>
        <p:blipFill rotWithShape="1">
          <a:blip r:embed="rId5">
            <a:alphaModFix/>
          </a:blip>
          <a:srcRect b="0" l="0" r="0" t="0"/>
          <a:stretch/>
        </p:blipFill>
        <p:spPr>
          <a:xfrm>
            <a:off x="9144000" y="4603039"/>
            <a:ext cx="7671550" cy="5111170"/>
          </a:xfrm>
          <a:prstGeom prst="rect">
            <a:avLst/>
          </a:prstGeom>
          <a:noFill/>
          <a:ln>
            <a:noFill/>
          </a:ln>
        </p:spPr>
      </p:pic>
      <p:sp>
        <p:nvSpPr>
          <p:cNvPr id="407" name="Google Shape;407;p38"/>
          <p:cNvSpPr txBox="1"/>
          <p:nvPr/>
        </p:nvSpPr>
        <p:spPr>
          <a:xfrm>
            <a:off x="1028700" y="204798"/>
            <a:ext cx="16230600" cy="419215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Đồ thị dạng cây nến (Candlestick chart): </a:t>
            </a:r>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Tương tự như đồ thị dạng then chắn, đồ thị dạng cây nến cũng được sử dụng để biểu diễn khoảng giá giao dịch hàng ngày, hàng tuần, hàng tháng hoặc hàng năm, được thể hiện bằng khoảng cách từ hai điểm cao nhất và thấp nhất trên cây nến.</a:t>
            </a:r>
            <a:endParaRPr/>
          </a:p>
        </p:txBody>
      </p:sp>
    </p:spTree>
  </p:cSld>
  <p:clrMapOvr>
    <a:masterClrMapping/>
  </p:clrMapOvr>
  <p:transition spd="slow">
    <p:wipe dir="l"/>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39"/>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413" name="Google Shape;413;p39"/>
          <p:cNvPicPr preferRelativeResize="0"/>
          <p:nvPr/>
        </p:nvPicPr>
        <p:blipFill rotWithShape="1">
          <a:blip r:embed="rId4">
            <a:alphaModFix/>
          </a:blip>
          <a:srcRect b="7786" l="4939" r="12558" t="8300"/>
          <a:stretch/>
        </p:blipFill>
        <p:spPr>
          <a:xfrm>
            <a:off x="1028700" y="5117598"/>
            <a:ext cx="8013390" cy="4845306"/>
          </a:xfrm>
          <a:prstGeom prst="rect">
            <a:avLst/>
          </a:prstGeom>
          <a:noFill/>
          <a:ln>
            <a:noFill/>
          </a:ln>
        </p:spPr>
      </p:pic>
      <p:pic>
        <p:nvPicPr>
          <p:cNvPr id="414" name="Google Shape;414;p39"/>
          <p:cNvPicPr preferRelativeResize="0"/>
          <p:nvPr/>
        </p:nvPicPr>
        <p:blipFill rotWithShape="1">
          <a:blip r:embed="rId5">
            <a:alphaModFix/>
          </a:blip>
          <a:srcRect b="0" l="0" r="0" t="0"/>
          <a:stretch/>
        </p:blipFill>
        <p:spPr>
          <a:xfrm>
            <a:off x="9144000" y="5117598"/>
            <a:ext cx="8030726" cy="4121652"/>
          </a:xfrm>
          <a:prstGeom prst="rect">
            <a:avLst/>
          </a:prstGeom>
          <a:noFill/>
          <a:ln>
            <a:noFill/>
          </a:ln>
        </p:spPr>
      </p:pic>
      <p:sp>
        <p:nvSpPr>
          <p:cNvPr id="415" name="Google Shape;415;p39"/>
          <p:cNvSpPr txBox="1"/>
          <p:nvPr/>
        </p:nvSpPr>
        <p:spPr>
          <a:xfrm>
            <a:off x="1028700" y="-123825"/>
            <a:ext cx="16230600" cy="489700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Mỗi cây nến thể hiện cho mỗi giai đoạn. Đáy trên và đáy dưới của thân nến thể hiện mức giá đóng cửa hay mở cửa tùy vào giai đoạn tính toán giá tăng hay giảm. Nếu trong giai đoạn nghiên cứu giá tăng thì giá mở cửa nằm ở đáy dưới nến, giá đóng cửa ở đáy trên nến và ngược lại với giai đoạn giá giảm. Màu của thân nến sẽ thể hiện ngày giá tăng hay giá giảm tùy theo quy ước.</a:t>
            </a:r>
            <a:endParaRPr/>
          </a:p>
        </p:txBody>
      </p:sp>
      <p:sp>
        <p:nvSpPr>
          <p:cNvPr id="416" name="Google Shape;416;p39"/>
          <p:cNvSpPr txBox="1"/>
          <p:nvPr/>
        </p:nvSpPr>
        <p:spPr>
          <a:xfrm>
            <a:off x="9144000" y="9172575"/>
            <a:ext cx="9363901" cy="798210"/>
          </a:xfrm>
          <a:prstGeom prst="rect">
            <a:avLst/>
          </a:prstGeom>
          <a:noFill/>
          <a:ln>
            <a:noFill/>
          </a:ln>
        </p:spPr>
        <p:txBody>
          <a:bodyPr anchorCtr="0" anchor="t" bIns="0" lIns="0" spcFirstLastPara="1" rIns="0" wrap="square" tIns="0">
            <a:spAutoFit/>
          </a:bodyPr>
          <a:lstStyle/>
          <a:p>
            <a:pPr indent="0" lvl="0" marL="0" marR="0" rtl="0" algn="just">
              <a:lnSpc>
                <a:spcPct val="178777"/>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23"/>
              </a:lnSpc>
              <a:spcBef>
                <a:spcPts val="0"/>
              </a:spcBef>
              <a:spcAft>
                <a:spcPts val="0"/>
              </a:spcAft>
              <a:buNone/>
            </a:pPr>
            <a:r>
              <a:rPr lang="en-US" sz="2145">
                <a:solidFill>
                  <a:srgbClr val="FFFFFF"/>
                </a:solidFill>
                <a:latin typeface="Montserrat"/>
                <a:ea typeface="Montserrat"/>
                <a:cs typeface="Montserrat"/>
                <a:sym typeface="Montserrat"/>
              </a:rPr>
              <a:t>Hình 6.6 Đồ thị dạng cây nến (Candlestick Chart)</a:t>
            </a:r>
            <a:endParaRPr/>
          </a:p>
        </p:txBody>
      </p:sp>
    </p:spTree>
  </p:cSld>
  <p:clrMapOvr>
    <a:masterClrMapping/>
  </p:clrMapOvr>
  <p:transition spd="slow">
    <p:wipe dir="l"/>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B68"/>
        </a:solidFill>
      </p:bgPr>
    </p:bg>
    <p:spTree>
      <p:nvGrpSpPr>
        <p:cNvPr id="113" name="Shape 113"/>
        <p:cNvGrpSpPr/>
        <p:nvPr/>
      </p:nvGrpSpPr>
      <p:grpSpPr>
        <a:xfrm>
          <a:off x="0" y="0"/>
          <a:ext cx="0" cy="0"/>
          <a:chOff x="0" y="0"/>
          <a:chExt cx="0" cy="0"/>
        </a:xfrm>
      </p:grpSpPr>
      <p:pic>
        <p:nvPicPr>
          <p:cNvPr id="114" name="Google Shape;114;p4"/>
          <p:cNvPicPr preferRelativeResize="0"/>
          <p:nvPr/>
        </p:nvPicPr>
        <p:blipFill rotWithShape="1">
          <a:blip r:embed="rId3">
            <a:alphaModFix amt="19999"/>
          </a:blip>
          <a:srcRect b="0" l="0" r="0" t="0"/>
          <a:stretch/>
        </p:blipFill>
        <p:spPr>
          <a:xfrm rot="-3261929">
            <a:off x="11287719" y="-4618828"/>
            <a:ext cx="12406564" cy="12856543"/>
          </a:xfrm>
          <a:prstGeom prst="rect">
            <a:avLst/>
          </a:prstGeom>
          <a:noFill/>
          <a:ln>
            <a:noFill/>
          </a:ln>
        </p:spPr>
      </p:pic>
      <p:pic>
        <p:nvPicPr>
          <p:cNvPr id="115" name="Google Shape;115;p4"/>
          <p:cNvPicPr preferRelativeResize="0"/>
          <p:nvPr/>
        </p:nvPicPr>
        <p:blipFill rotWithShape="1">
          <a:blip r:embed="rId3">
            <a:alphaModFix/>
          </a:blip>
          <a:srcRect b="0" l="0" r="0" t="0"/>
          <a:stretch/>
        </p:blipFill>
        <p:spPr>
          <a:xfrm rot="-3503445">
            <a:off x="16271422" y="-688600"/>
            <a:ext cx="2293248" cy="2376423"/>
          </a:xfrm>
          <a:prstGeom prst="rect">
            <a:avLst/>
          </a:prstGeom>
          <a:noFill/>
          <a:ln>
            <a:noFill/>
          </a:ln>
        </p:spPr>
      </p:pic>
      <p:pic>
        <p:nvPicPr>
          <p:cNvPr id="116" name="Google Shape;116;p4"/>
          <p:cNvPicPr preferRelativeResize="0"/>
          <p:nvPr/>
        </p:nvPicPr>
        <p:blipFill rotWithShape="1">
          <a:blip r:embed="rId3">
            <a:alphaModFix/>
          </a:blip>
          <a:srcRect b="0" l="0" r="0" t="0"/>
          <a:stretch/>
        </p:blipFill>
        <p:spPr>
          <a:xfrm rot="8907459">
            <a:off x="-469322" y="7673063"/>
            <a:ext cx="2393626" cy="2480441"/>
          </a:xfrm>
          <a:prstGeom prst="rect">
            <a:avLst/>
          </a:prstGeom>
          <a:noFill/>
          <a:ln>
            <a:noFill/>
          </a:ln>
        </p:spPr>
      </p:pic>
      <p:pic>
        <p:nvPicPr>
          <p:cNvPr id="117" name="Google Shape;117;p4"/>
          <p:cNvPicPr preferRelativeResize="0"/>
          <p:nvPr/>
        </p:nvPicPr>
        <p:blipFill rotWithShape="1">
          <a:blip r:embed="rId3">
            <a:alphaModFix amt="19999"/>
          </a:blip>
          <a:srcRect b="0" l="0" r="0" t="0"/>
          <a:stretch/>
        </p:blipFill>
        <p:spPr>
          <a:xfrm rot="6512446">
            <a:off x="-3057030" y="4574247"/>
            <a:ext cx="10179983" cy="10549205"/>
          </a:xfrm>
          <a:prstGeom prst="rect">
            <a:avLst/>
          </a:prstGeom>
          <a:noFill/>
          <a:ln>
            <a:noFill/>
          </a:ln>
        </p:spPr>
      </p:pic>
      <p:sp>
        <p:nvSpPr>
          <p:cNvPr id="118" name="Google Shape;118;p4"/>
          <p:cNvSpPr/>
          <p:nvPr/>
        </p:nvSpPr>
        <p:spPr>
          <a:xfrm>
            <a:off x="2035597" y="9258300"/>
            <a:ext cx="1175830" cy="11811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17260575" y="2331504"/>
            <a:ext cx="568950" cy="571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txBox="1"/>
          <p:nvPr/>
        </p:nvSpPr>
        <p:spPr>
          <a:xfrm>
            <a:off x="727491" y="1210414"/>
            <a:ext cx="13158337" cy="6391275"/>
          </a:xfrm>
          <a:prstGeom prst="rect">
            <a:avLst/>
          </a:prstGeom>
          <a:noFill/>
          <a:ln>
            <a:noFill/>
          </a:ln>
        </p:spPr>
        <p:txBody>
          <a:bodyPr anchorCtr="0" anchor="t" bIns="0" lIns="0" spcFirstLastPara="1" rIns="0" wrap="square" tIns="0">
            <a:spAutoFit/>
          </a:bodyPr>
          <a:lstStyle/>
          <a:p>
            <a:pPr indent="0" lvl="0" marL="0" marR="0" rtl="0" algn="l">
              <a:lnSpc>
                <a:spcPct val="119992"/>
              </a:lnSpc>
              <a:spcBef>
                <a:spcPts val="0"/>
              </a:spcBef>
              <a:spcAft>
                <a:spcPts val="0"/>
              </a:spcAft>
              <a:buNone/>
            </a:pPr>
            <a:r>
              <a:rPr b="1" lang="en-US" sz="10699">
                <a:solidFill>
                  <a:srgbClr val="FFFFFF"/>
                </a:solidFill>
                <a:latin typeface="Poppins"/>
                <a:ea typeface="Poppins"/>
                <a:cs typeface="Poppins"/>
                <a:sym typeface="Poppins"/>
              </a:rPr>
              <a:t>1.1. GIỚI THIỆU CHUNG VỀ PHÂN TÍCH KỸ THUẬT</a:t>
            </a:r>
            <a:endParaRPr/>
          </a:p>
          <a:p>
            <a:pPr indent="0" lvl="0" marL="0" marR="0" rtl="0" algn="ctr">
              <a:lnSpc>
                <a:spcPct val="103177"/>
              </a:lnSpc>
              <a:spcBef>
                <a:spcPts val="0"/>
              </a:spcBef>
              <a:spcAft>
                <a:spcPts val="0"/>
              </a:spcAft>
              <a:buNone/>
            </a:pPr>
            <a:r>
              <a:t/>
            </a:r>
            <a:endParaRPr b="1" sz="10699">
              <a:solidFill>
                <a:srgbClr val="FFFFFF"/>
              </a:solidFill>
              <a:latin typeface="Poppins"/>
              <a:ea typeface="Poppins"/>
              <a:cs typeface="Poppins"/>
              <a:sym typeface="Poppins"/>
            </a:endParaRPr>
          </a:p>
        </p:txBody>
      </p:sp>
      <p:sp>
        <p:nvSpPr>
          <p:cNvPr id="121" name="Google Shape;121;p4"/>
          <p:cNvSpPr/>
          <p:nvPr/>
        </p:nvSpPr>
        <p:spPr>
          <a:xfrm>
            <a:off x="12001288" y="3514737"/>
            <a:ext cx="9609924" cy="9849588"/>
          </a:xfrm>
          <a:custGeom>
            <a:rect b="b" l="l" r="r" t="t"/>
            <a:pathLst>
              <a:path extrusionOk="0"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rotWithShape="1">
            <a:blip r:embed="rId4">
              <a:alphaModFix/>
            </a:blip>
            <a:stretch>
              <a:fillRect b="0" l="-26630" r="-2663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wipe dir="l"/>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422" name="Google Shape;422;p40"/>
          <p:cNvPicPr preferRelativeResize="0"/>
          <p:nvPr/>
        </p:nvPicPr>
        <p:blipFill rotWithShape="1">
          <a:blip r:embed="rId4">
            <a:alphaModFix/>
          </a:blip>
          <a:srcRect b="0" l="0" r="0" t="0"/>
          <a:stretch/>
        </p:blipFill>
        <p:spPr>
          <a:xfrm>
            <a:off x="1028700" y="2594595"/>
            <a:ext cx="12297035" cy="6922500"/>
          </a:xfrm>
          <a:prstGeom prst="rect">
            <a:avLst/>
          </a:prstGeom>
          <a:noFill/>
          <a:ln>
            <a:noFill/>
          </a:ln>
        </p:spPr>
      </p:pic>
      <p:sp>
        <p:nvSpPr>
          <p:cNvPr id="423" name="Google Shape;423;p40"/>
          <p:cNvSpPr txBox="1"/>
          <p:nvPr/>
        </p:nvSpPr>
        <p:spPr>
          <a:xfrm>
            <a:off x="1028700" y="-104775"/>
            <a:ext cx="16230600" cy="137275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Một số dạng đồ thị khác</a:t>
            </a:r>
            <a:endParaRPr/>
          </a:p>
        </p:txBody>
      </p:sp>
      <p:sp>
        <p:nvSpPr>
          <p:cNvPr id="424" name="Google Shape;424;p40"/>
          <p:cNvSpPr txBox="1"/>
          <p:nvPr/>
        </p:nvSpPr>
        <p:spPr>
          <a:xfrm>
            <a:off x="1028700" y="923925"/>
            <a:ext cx="9728380" cy="137275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Đồ thị ký hiệu (Point &amp; Figure Chart):</a:t>
            </a:r>
            <a:endParaRPr/>
          </a:p>
        </p:txBody>
      </p:sp>
      <p:sp>
        <p:nvSpPr>
          <p:cNvPr id="425" name="Google Shape;425;p40"/>
          <p:cNvSpPr txBox="1"/>
          <p:nvPr/>
        </p:nvSpPr>
        <p:spPr>
          <a:xfrm>
            <a:off x="14033141" y="5692275"/>
            <a:ext cx="3226159" cy="419215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Hình 6.7 Đồ thị dạng ký hiệu (Points Figure Chart)</a:t>
            </a:r>
            <a:endParaRPr/>
          </a:p>
          <a:p>
            <a:pPr indent="0" lvl="0" marL="0" marR="0" rtl="0" algn="just">
              <a:lnSpc>
                <a:spcPct val="150013"/>
              </a:lnSpc>
              <a:spcBef>
                <a:spcPts val="0"/>
              </a:spcBef>
              <a:spcAft>
                <a:spcPts val="0"/>
              </a:spcAft>
              <a:buNone/>
            </a:pPr>
            <a:r>
              <a:t/>
            </a:r>
            <a:endParaRPr sz="3718">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B68"/>
        </a:solidFill>
      </p:bgPr>
    </p:bg>
    <p:spTree>
      <p:nvGrpSpPr>
        <p:cNvPr id="429" name="Shape 429"/>
        <p:cNvGrpSpPr/>
        <p:nvPr/>
      </p:nvGrpSpPr>
      <p:grpSpPr>
        <a:xfrm>
          <a:off x="0" y="0"/>
          <a:ext cx="0" cy="0"/>
          <a:chOff x="0" y="0"/>
          <a:chExt cx="0" cy="0"/>
        </a:xfrm>
      </p:grpSpPr>
      <p:pic>
        <p:nvPicPr>
          <p:cNvPr id="430" name="Google Shape;430;p41"/>
          <p:cNvPicPr preferRelativeResize="0"/>
          <p:nvPr/>
        </p:nvPicPr>
        <p:blipFill rotWithShape="1">
          <a:blip r:embed="rId3">
            <a:alphaModFix amt="19999"/>
          </a:blip>
          <a:srcRect b="0" l="0" r="0" t="0"/>
          <a:stretch/>
        </p:blipFill>
        <p:spPr>
          <a:xfrm rot="-3261929">
            <a:off x="11287719" y="-4618828"/>
            <a:ext cx="12406564" cy="12856543"/>
          </a:xfrm>
          <a:prstGeom prst="rect">
            <a:avLst/>
          </a:prstGeom>
          <a:noFill/>
          <a:ln>
            <a:noFill/>
          </a:ln>
        </p:spPr>
      </p:pic>
      <p:pic>
        <p:nvPicPr>
          <p:cNvPr id="431" name="Google Shape;431;p41"/>
          <p:cNvPicPr preferRelativeResize="0"/>
          <p:nvPr/>
        </p:nvPicPr>
        <p:blipFill rotWithShape="1">
          <a:blip r:embed="rId3">
            <a:alphaModFix/>
          </a:blip>
          <a:srcRect b="0" l="0" r="0" t="0"/>
          <a:stretch/>
        </p:blipFill>
        <p:spPr>
          <a:xfrm rot="-3503445">
            <a:off x="16271422" y="-688600"/>
            <a:ext cx="2293248" cy="2376423"/>
          </a:xfrm>
          <a:prstGeom prst="rect">
            <a:avLst/>
          </a:prstGeom>
          <a:noFill/>
          <a:ln>
            <a:noFill/>
          </a:ln>
        </p:spPr>
      </p:pic>
      <p:pic>
        <p:nvPicPr>
          <p:cNvPr id="432" name="Google Shape;432;p41"/>
          <p:cNvPicPr preferRelativeResize="0"/>
          <p:nvPr/>
        </p:nvPicPr>
        <p:blipFill rotWithShape="1">
          <a:blip r:embed="rId3">
            <a:alphaModFix/>
          </a:blip>
          <a:srcRect b="0" l="0" r="0" t="0"/>
          <a:stretch/>
        </p:blipFill>
        <p:spPr>
          <a:xfrm rot="8907459">
            <a:off x="-469322" y="7673063"/>
            <a:ext cx="2393626" cy="2480441"/>
          </a:xfrm>
          <a:prstGeom prst="rect">
            <a:avLst/>
          </a:prstGeom>
          <a:noFill/>
          <a:ln>
            <a:noFill/>
          </a:ln>
        </p:spPr>
      </p:pic>
      <p:pic>
        <p:nvPicPr>
          <p:cNvPr id="433" name="Google Shape;433;p41"/>
          <p:cNvPicPr preferRelativeResize="0"/>
          <p:nvPr/>
        </p:nvPicPr>
        <p:blipFill rotWithShape="1">
          <a:blip r:embed="rId3">
            <a:alphaModFix amt="19999"/>
          </a:blip>
          <a:srcRect b="0" l="0" r="0" t="0"/>
          <a:stretch/>
        </p:blipFill>
        <p:spPr>
          <a:xfrm rot="6512446">
            <a:off x="-3057030" y="4574247"/>
            <a:ext cx="10179983" cy="10549205"/>
          </a:xfrm>
          <a:prstGeom prst="rect">
            <a:avLst/>
          </a:prstGeom>
          <a:noFill/>
          <a:ln>
            <a:noFill/>
          </a:ln>
        </p:spPr>
      </p:pic>
      <p:sp>
        <p:nvSpPr>
          <p:cNvPr id="434" name="Google Shape;434;p41"/>
          <p:cNvSpPr/>
          <p:nvPr/>
        </p:nvSpPr>
        <p:spPr>
          <a:xfrm>
            <a:off x="2035597" y="9258300"/>
            <a:ext cx="1175830" cy="11811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17260575" y="2331504"/>
            <a:ext cx="568950" cy="571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1"/>
          <p:cNvSpPr/>
          <p:nvPr/>
        </p:nvSpPr>
        <p:spPr>
          <a:xfrm>
            <a:off x="10157375" y="2891313"/>
            <a:ext cx="9609924" cy="9849588"/>
          </a:xfrm>
          <a:custGeom>
            <a:rect b="b" l="l" r="r" t="t"/>
            <a:pathLst>
              <a:path extrusionOk="0"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rotWithShape="1">
            <a:blip r:embed="rId4">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41"/>
          <p:cNvPicPr preferRelativeResize="0"/>
          <p:nvPr/>
        </p:nvPicPr>
        <p:blipFill rotWithShape="1">
          <a:blip r:embed="rId5">
            <a:alphaModFix/>
          </a:blip>
          <a:srcRect b="0" l="0" r="0" t="0"/>
          <a:stretch/>
        </p:blipFill>
        <p:spPr>
          <a:xfrm>
            <a:off x="-214938" y="6324600"/>
            <a:ext cx="6858000" cy="4114800"/>
          </a:xfrm>
          <a:prstGeom prst="rect">
            <a:avLst/>
          </a:prstGeom>
          <a:noFill/>
          <a:ln>
            <a:noFill/>
          </a:ln>
        </p:spPr>
      </p:pic>
      <p:sp>
        <p:nvSpPr>
          <p:cNvPr id="438" name="Google Shape;438;p41"/>
          <p:cNvSpPr txBox="1"/>
          <p:nvPr/>
        </p:nvSpPr>
        <p:spPr>
          <a:xfrm>
            <a:off x="727491" y="1313082"/>
            <a:ext cx="13158337" cy="1410643"/>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199">
                <a:solidFill>
                  <a:srgbClr val="FFFFFF"/>
                </a:solidFill>
                <a:latin typeface="Poppins"/>
                <a:ea typeface="Poppins"/>
                <a:cs typeface="Poppins"/>
                <a:sym typeface="Poppins"/>
              </a:rPr>
              <a:t>1.4. XU THẾ (TREND)</a:t>
            </a:r>
            <a:endParaRPr/>
          </a:p>
        </p:txBody>
      </p:sp>
    </p:spTree>
  </p:cSld>
  <p:clrMapOvr>
    <a:masterClrMapping/>
  </p:clrMapOvr>
  <p:transition spd="slow">
    <p:wipe dir="l"/>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4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444" name="Google Shape;444;p42"/>
          <p:cNvSpPr txBox="1"/>
          <p:nvPr/>
        </p:nvSpPr>
        <p:spPr>
          <a:xfrm>
            <a:off x="1028700" y="1164274"/>
            <a:ext cx="12129322" cy="3124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1.4.1. ĐƯỜNG XU THẾ (TRENDLINE)</a:t>
            </a:r>
            <a:endParaRPr/>
          </a:p>
        </p:txBody>
      </p:sp>
      <p:sp>
        <p:nvSpPr>
          <p:cNvPr id="445" name="Google Shape;445;p42"/>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513" r="-1512" t="0"/>
            </a:stretch>
          </a:blipFill>
          <a:ln>
            <a:noFill/>
          </a:ln>
        </p:spPr>
      </p:sp>
      <p:pic>
        <p:nvPicPr>
          <p:cNvPr id="446" name="Google Shape;446;p42"/>
          <p:cNvPicPr preferRelativeResize="0"/>
          <p:nvPr/>
        </p:nvPicPr>
        <p:blipFill rotWithShape="1">
          <a:blip r:embed="rId5">
            <a:alphaModFix/>
          </a:blip>
          <a:srcRect b="0" l="0" r="0" t="0"/>
          <a:stretch/>
        </p:blipFill>
        <p:spPr>
          <a:xfrm>
            <a:off x="0" y="6172200"/>
            <a:ext cx="3739324" cy="4114800"/>
          </a:xfrm>
          <a:prstGeom prst="rect">
            <a:avLst/>
          </a:prstGeom>
          <a:noFill/>
          <a:ln>
            <a:noFill/>
          </a:ln>
        </p:spPr>
      </p:pic>
    </p:spTree>
  </p:cSld>
  <p:clrMapOvr>
    <a:masterClrMapping/>
  </p:clrMapOvr>
  <p:transition spd="slow">
    <p:wipe dir="l"/>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4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452" name="Google Shape;452;p43"/>
          <p:cNvPicPr preferRelativeResize="0"/>
          <p:nvPr/>
        </p:nvPicPr>
        <p:blipFill rotWithShape="1">
          <a:blip r:embed="rId4">
            <a:alphaModFix/>
          </a:blip>
          <a:srcRect b="0" l="0" r="0" t="0"/>
          <a:stretch/>
        </p:blipFill>
        <p:spPr>
          <a:xfrm>
            <a:off x="1610988" y="4354833"/>
            <a:ext cx="6889867" cy="5916674"/>
          </a:xfrm>
          <a:prstGeom prst="rect">
            <a:avLst/>
          </a:prstGeom>
          <a:noFill/>
          <a:ln>
            <a:noFill/>
          </a:ln>
        </p:spPr>
      </p:pic>
      <p:pic>
        <p:nvPicPr>
          <p:cNvPr id="453" name="Google Shape;453;p43"/>
          <p:cNvPicPr preferRelativeResize="0"/>
          <p:nvPr/>
        </p:nvPicPr>
        <p:blipFill rotWithShape="1">
          <a:blip r:embed="rId5">
            <a:alphaModFix/>
          </a:blip>
          <a:srcRect b="0" l="0" r="0" t="0"/>
          <a:stretch/>
        </p:blipFill>
        <p:spPr>
          <a:xfrm>
            <a:off x="9476650" y="6156707"/>
            <a:ext cx="7033846" cy="4114800"/>
          </a:xfrm>
          <a:prstGeom prst="rect">
            <a:avLst/>
          </a:prstGeom>
          <a:noFill/>
          <a:ln>
            <a:noFill/>
          </a:ln>
        </p:spPr>
      </p:pic>
      <p:sp>
        <p:nvSpPr>
          <p:cNvPr id="454" name="Google Shape;454;p43"/>
          <p:cNvSpPr txBox="1"/>
          <p:nvPr/>
        </p:nvSpPr>
        <p:spPr>
          <a:xfrm>
            <a:off x="1028700" y="243912"/>
            <a:ext cx="16424696" cy="278245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Phân tích kỹ thuật được xây dựng dựa trên giả định rằng giá chứng khoán cũng như giá của nhiều loại hàng hóa dịch chuyển theo xu thế nhất định.</a:t>
            </a:r>
            <a:endParaRPr/>
          </a:p>
        </p:txBody>
      </p:sp>
      <p:sp>
        <p:nvSpPr>
          <p:cNvPr id="455" name="Google Shape;455;p43"/>
          <p:cNvSpPr txBox="1"/>
          <p:nvPr/>
        </p:nvSpPr>
        <p:spPr>
          <a:xfrm>
            <a:off x="1028700" y="2642610"/>
            <a:ext cx="16424696" cy="489700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Giá dịch chuyển theo xu thế do sự mất cân bằng của cung và cầu trên thị trường. Khi cung lớn hơn cầu (more sellers than buyers), giá dịch chuyển theo xu thế giảm và ngược lại khi cầu lớn hơn cung giá dịch chuyển theo xu thế tăng. Khi có thông tin mới dù tốt hay xấu xu thế có thể sẽ thay đổi. </a:t>
            </a:r>
            <a:endParaRPr/>
          </a:p>
          <a:p>
            <a:pPr indent="0" lvl="0" marL="0" marR="0" rtl="0" algn="just">
              <a:lnSpc>
                <a:spcPct val="150013"/>
              </a:lnSpc>
              <a:spcBef>
                <a:spcPts val="0"/>
              </a:spcBef>
              <a:spcAft>
                <a:spcPts val="0"/>
              </a:spcAft>
              <a:buNone/>
            </a:pPr>
            <a:r>
              <a:t/>
            </a:r>
            <a:endParaRPr sz="3718">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4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461" name="Google Shape;461;p44"/>
          <p:cNvPicPr preferRelativeResize="0"/>
          <p:nvPr/>
        </p:nvPicPr>
        <p:blipFill rotWithShape="1">
          <a:blip r:embed="rId4">
            <a:alphaModFix/>
          </a:blip>
          <a:srcRect b="0" l="0" r="0" t="0"/>
          <a:stretch/>
        </p:blipFill>
        <p:spPr>
          <a:xfrm>
            <a:off x="1384543" y="2431060"/>
            <a:ext cx="6621735" cy="4053305"/>
          </a:xfrm>
          <a:prstGeom prst="rect">
            <a:avLst/>
          </a:prstGeom>
          <a:noFill/>
          <a:ln>
            <a:noFill/>
          </a:ln>
        </p:spPr>
      </p:pic>
      <p:pic>
        <p:nvPicPr>
          <p:cNvPr id="462" name="Google Shape;462;p44"/>
          <p:cNvPicPr preferRelativeResize="0"/>
          <p:nvPr/>
        </p:nvPicPr>
        <p:blipFill rotWithShape="1">
          <a:blip r:embed="rId5">
            <a:alphaModFix/>
          </a:blip>
          <a:srcRect b="0" l="0" r="0" t="0"/>
          <a:stretch/>
        </p:blipFill>
        <p:spPr>
          <a:xfrm>
            <a:off x="8328633" y="2431060"/>
            <a:ext cx="7660374" cy="4053305"/>
          </a:xfrm>
          <a:prstGeom prst="rect">
            <a:avLst/>
          </a:prstGeom>
          <a:noFill/>
          <a:ln>
            <a:noFill/>
          </a:ln>
        </p:spPr>
      </p:pic>
      <p:sp>
        <p:nvSpPr>
          <p:cNvPr id="463" name="Google Shape;463;p44"/>
          <p:cNvSpPr txBox="1"/>
          <p:nvPr/>
        </p:nvSpPr>
        <p:spPr>
          <a:xfrm>
            <a:off x="834604" y="308278"/>
            <a:ext cx="16424696" cy="207760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Như vậy có 2 xu thế chính của giá chứng khoán là xu thế giá tăng và xu thế giá giảm</a:t>
            </a:r>
            <a:endParaRPr/>
          </a:p>
        </p:txBody>
      </p:sp>
      <p:sp>
        <p:nvSpPr>
          <p:cNvPr id="464" name="Google Shape;464;p44"/>
          <p:cNvSpPr txBox="1"/>
          <p:nvPr/>
        </p:nvSpPr>
        <p:spPr>
          <a:xfrm>
            <a:off x="931652" y="6094844"/>
            <a:ext cx="16424696" cy="419215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 Đường xu thế là đường thẳng nối ít nhất hai đỉnh hoặc hai đáy của một đường giá chứng khoán nhất định. Đường xu thế giá tăng là đường nối các điểm đáy cao dần và đường xu thế giá giảm là đường nối các điểm định thấp dần của đường giá chứng khoán.</a:t>
            </a:r>
            <a:endParaRPr/>
          </a:p>
          <a:p>
            <a:pPr indent="0" lvl="0" marL="0" marR="0" rtl="0" algn="just">
              <a:lnSpc>
                <a:spcPct val="150013"/>
              </a:lnSpc>
              <a:spcBef>
                <a:spcPts val="0"/>
              </a:spcBef>
              <a:spcAft>
                <a:spcPts val="0"/>
              </a:spcAft>
              <a:buNone/>
            </a:pPr>
            <a:r>
              <a:t/>
            </a:r>
            <a:endParaRPr sz="3718">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4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470" name="Google Shape;470;p45"/>
          <p:cNvPicPr preferRelativeResize="0"/>
          <p:nvPr/>
        </p:nvPicPr>
        <p:blipFill rotWithShape="1">
          <a:blip r:embed="rId4">
            <a:alphaModFix/>
          </a:blip>
          <a:srcRect b="10927" l="0" r="0" t="7702"/>
          <a:stretch/>
        </p:blipFill>
        <p:spPr>
          <a:xfrm>
            <a:off x="1999181" y="5143500"/>
            <a:ext cx="9460122" cy="4334814"/>
          </a:xfrm>
          <a:prstGeom prst="rect">
            <a:avLst/>
          </a:prstGeom>
          <a:noFill/>
          <a:ln>
            <a:noFill/>
          </a:ln>
        </p:spPr>
      </p:pic>
      <p:sp>
        <p:nvSpPr>
          <p:cNvPr id="471" name="Google Shape;471;p45"/>
          <p:cNvSpPr txBox="1"/>
          <p:nvPr/>
        </p:nvSpPr>
        <p:spPr>
          <a:xfrm>
            <a:off x="834604" y="-104775"/>
            <a:ext cx="16424696" cy="5601856"/>
          </a:xfrm>
          <a:prstGeom prst="rect">
            <a:avLst/>
          </a:prstGeom>
          <a:noFill/>
          <a:ln>
            <a:noFill/>
          </a:ln>
        </p:spPr>
        <p:txBody>
          <a:bodyPr anchorCtr="0" anchor="t" bIns="0" lIns="0" spcFirstLastPara="1" rIns="0" wrap="square" tIns="0">
            <a:spAutoFit/>
          </a:bodyPr>
          <a:lstStyle/>
          <a:p>
            <a:pPr indent="0" lvl="0" marL="0" marR="0" rtl="0" algn="just">
              <a:lnSpc>
                <a:spcPct val="3099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53"/>
              </a:lnSpc>
              <a:spcBef>
                <a:spcPts val="0"/>
              </a:spcBef>
              <a:spcAft>
                <a:spcPts val="0"/>
              </a:spcAft>
              <a:buNone/>
            </a:pPr>
            <a:r>
              <a:rPr b="1" lang="en-US" sz="3718">
                <a:solidFill>
                  <a:srgbClr val="FF1616"/>
                </a:solidFill>
                <a:latin typeface="Montserrat"/>
                <a:ea typeface="Montserrat"/>
                <a:cs typeface="Montserrat"/>
                <a:sym typeface="Montserrat"/>
              </a:rPr>
              <a:t>Xu thế giá tăng:</a:t>
            </a:r>
            <a:endParaRPr/>
          </a:p>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Đường xu thế giá tăng là một đường dốc lên nối hai hay nhiều điểm đáy trên đường giá chứng khoán. Các điểm đáy này phải cao dần lên để đảm bảo đường xu thế là dốc lên. Đường xu thế hướng lên giống như một đường hỗ trợ và cho thấy mức cầu thực tế (cầu – cung) của chứng khoán đó tăng lên ngay cả khi giá đang tăng.</a:t>
            </a:r>
            <a:endParaRPr/>
          </a:p>
          <a:p>
            <a:pPr indent="0" lvl="0" marL="0" marR="0" rtl="0" algn="just">
              <a:lnSpc>
                <a:spcPct val="150013"/>
              </a:lnSpc>
              <a:spcBef>
                <a:spcPts val="0"/>
              </a:spcBef>
              <a:spcAft>
                <a:spcPts val="0"/>
              </a:spcAft>
              <a:buNone/>
            </a:pPr>
            <a:r>
              <a:t/>
            </a:r>
            <a:endParaRPr sz="3718">
              <a:solidFill>
                <a:srgbClr val="FFFFFF"/>
              </a:solidFill>
              <a:latin typeface="Montserrat"/>
              <a:ea typeface="Montserrat"/>
              <a:cs typeface="Montserrat"/>
              <a:sym typeface="Montserrat"/>
            </a:endParaRPr>
          </a:p>
        </p:txBody>
      </p:sp>
      <p:sp>
        <p:nvSpPr>
          <p:cNvPr id="472" name="Google Shape;472;p45"/>
          <p:cNvSpPr txBox="1"/>
          <p:nvPr/>
        </p:nvSpPr>
        <p:spPr>
          <a:xfrm>
            <a:off x="11857402" y="7885544"/>
            <a:ext cx="4780781" cy="137275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6.8: Đường xu thế giá tăng</a:t>
            </a:r>
            <a:endParaRPr/>
          </a:p>
        </p:txBody>
      </p:sp>
    </p:spTree>
  </p:cSld>
  <p:clrMapOvr>
    <a:masterClrMapping/>
  </p:clrMapOvr>
  <p:transition spd="slow">
    <p:wipe dir="l"/>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4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478" name="Google Shape;478;p46"/>
          <p:cNvPicPr preferRelativeResize="0"/>
          <p:nvPr/>
        </p:nvPicPr>
        <p:blipFill rotWithShape="1">
          <a:blip r:embed="rId4">
            <a:alphaModFix/>
          </a:blip>
          <a:srcRect b="0" l="0" r="0" t="0"/>
          <a:stretch/>
        </p:blipFill>
        <p:spPr>
          <a:xfrm>
            <a:off x="834604" y="5143500"/>
            <a:ext cx="8212348" cy="4229359"/>
          </a:xfrm>
          <a:prstGeom prst="rect">
            <a:avLst/>
          </a:prstGeom>
          <a:noFill/>
          <a:ln>
            <a:noFill/>
          </a:ln>
        </p:spPr>
      </p:pic>
      <p:pic>
        <p:nvPicPr>
          <p:cNvPr id="479" name="Google Shape;479;p46"/>
          <p:cNvPicPr preferRelativeResize="0"/>
          <p:nvPr/>
        </p:nvPicPr>
        <p:blipFill rotWithShape="1">
          <a:blip r:embed="rId5">
            <a:alphaModFix/>
          </a:blip>
          <a:srcRect b="0" l="0" r="0" t="0"/>
          <a:stretch/>
        </p:blipFill>
        <p:spPr>
          <a:xfrm>
            <a:off x="9338096" y="5143500"/>
            <a:ext cx="7502000" cy="4210498"/>
          </a:xfrm>
          <a:prstGeom prst="rect">
            <a:avLst/>
          </a:prstGeom>
          <a:noFill/>
          <a:ln>
            <a:noFill/>
          </a:ln>
        </p:spPr>
      </p:pic>
      <p:sp>
        <p:nvSpPr>
          <p:cNvPr id="480" name="Google Shape;480;p46"/>
          <p:cNvSpPr txBox="1"/>
          <p:nvPr/>
        </p:nvSpPr>
        <p:spPr>
          <a:xfrm>
            <a:off x="834604" y="694612"/>
            <a:ext cx="16424696" cy="4192156"/>
          </a:xfrm>
          <a:prstGeom prst="rect">
            <a:avLst/>
          </a:prstGeom>
          <a:noFill/>
          <a:ln>
            <a:noFill/>
          </a:ln>
        </p:spPr>
        <p:txBody>
          <a:bodyPr anchorCtr="0" anchor="t" bIns="0" lIns="0" spcFirstLastPara="1" rIns="0" wrap="square" tIns="0">
            <a:spAutoFit/>
          </a:bodyPr>
          <a:lstStyle/>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Tăng giá kết hợp với tăng cầu thể hiện kỳ vọng rất lớn của bên mua. Khi đường giá chứng khoán vẫn dịch chuyển phía trên đường xu thế, thì xu thế giá tăng vẫn được coi là bền vững và còn tiếp diễn. Khi đường giá chứng khoán cắt đường xu thế từ trên xuống cho thấy cầu thực tế giảm và có thể có sự thay đổi về xu thế dao động của giá chứng khoán.</a:t>
            </a:r>
            <a:endParaRPr/>
          </a:p>
        </p:txBody>
      </p:sp>
    </p:spTree>
  </p:cSld>
  <p:clrMapOvr>
    <a:masterClrMapping/>
  </p:clrMapOvr>
  <p:transition spd="slow">
    <p:wipe dir="l"/>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4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486" name="Google Shape;486;p47"/>
          <p:cNvPicPr preferRelativeResize="0"/>
          <p:nvPr/>
        </p:nvPicPr>
        <p:blipFill rotWithShape="1">
          <a:blip r:embed="rId4">
            <a:alphaModFix/>
          </a:blip>
          <a:srcRect b="0" l="0" r="0" t="0"/>
          <a:stretch/>
        </p:blipFill>
        <p:spPr>
          <a:xfrm>
            <a:off x="10391478" y="1039026"/>
            <a:ext cx="7158966" cy="4104474"/>
          </a:xfrm>
          <a:prstGeom prst="rect">
            <a:avLst/>
          </a:prstGeom>
          <a:noFill/>
          <a:ln>
            <a:noFill/>
          </a:ln>
        </p:spPr>
      </p:pic>
      <p:pic>
        <p:nvPicPr>
          <p:cNvPr id="487" name="Google Shape;487;p47"/>
          <p:cNvPicPr preferRelativeResize="0"/>
          <p:nvPr/>
        </p:nvPicPr>
        <p:blipFill rotWithShape="1">
          <a:blip r:embed="rId5">
            <a:alphaModFix/>
          </a:blip>
          <a:srcRect b="0" l="0" r="5584" t="0"/>
          <a:stretch/>
        </p:blipFill>
        <p:spPr>
          <a:xfrm>
            <a:off x="10391478" y="5325815"/>
            <a:ext cx="7158966" cy="4296696"/>
          </a:xfrm>
          <a:prstGeom prst="rect">
            <a:avLst/>
          </a:prstGeom>
          <a:noFill/>
          <a:ln>
            <a:noFill/>
          </a:ln>
        </p:spPr>
      </p:pic>
      <p:sp>
        <p:nvSpPr>
          <p:cNvPr id="488" name="Google Shape;488;p47"/>
          <p:cNvSpPr txBox="1"/>
          <p:nvPr/>
        </p:nvSpPr>
        <p:spPr>
          <a:xfrm>
            <a:off x="616590" y="559714"/>
            <a:ext cx="9419046" cy="9003275"/>
          </a:xfrm>
          <a:prstGeom prst="rect">
            <a:avLst/>
          </a:prstGeom>
          <a:noFill/>
          <a:ln>
            <a:noFill/>
          </a:ln>
        </p:spPr>
        <p:txBody>
          <a:bodyPr anchorCtr="0" anchor="t" bIns="0" lIns="0" spcFirstLastPara="1" rIns="0" wrap="square" tIns="0">
            <a:spAutoFit/>
          </a:bodyPr>
          <a:lstStyle/>
          <a:p>
            <a:pPr indent="0" lvl="0" marL="0" marR="0" rtl="0" algn="just">
              <a:lnSpc>
                <a:spcPct val="150013"/>
              </a:lnSpc>
              <a:spcBef>
                <a:spcPts val="0"/>
              </a:spcBef>
              <a:spcAft>
                <a:spcPts val="0"/>
              </a:spcAft>
              <a:buNone/>
            </a:pPr>
            <a:r>
              <a:rPr b="1" lang="en-US" sz="3693">
                <a:solidFill>
                  <a:srgbClr val="FF1616"/>
                </a:solidFill>
                <a:latin typeface="Montserrat"/>
                <a:ea typeface="Montserrat"/>
                <a:cs typeface="Montserrat"/>
                <a:sym typeface="Montserrat"/>
              </a:rPr>
              <a:t>Xu thế giá giảm:</a:t>
            </a:r>
            <a:endParaRPr/>
          </a:p>
          <a:p>
            <a:pPr indent="0" lvl="0" marL="0" marR="0" rtl="0" algn="just">
              <a:lnSpc>
                <a:spcPct val="150013"/>
              </a:lnSpc>
              <a:spcBef>
                <a:spcPts val="0"/>
              </a:spcBef>
              <a:spcAft>
                <a:spcPts val="0"/>
              </a:spcAft>
              <a:buNone/>
            </a:pPr>
            <a:r>
              <a:rPr lang="en-US" sz="3693">
                <a:solidFill>
                  <a:srgbClr val="FFFFFF"/>
                </a:solidFill>
                <a:latin typeface="Montserrat"/>
                <a:ea typeface="Montserrat"/>
                <a:cs typeface="Montserrat"/>
                <a:sym typeface="Montserrat"/>
              </a:rPr>
              <a:t>Đường xu thế giá giảm là một đường dốc xuống, được hình thành bằng cách nối hai hay nhiều điểm đỉnh trên đường giá chứng khoán. Các điểm định này phải đảm bảo thấp dần xuống để đường xu thế là dốc xuống. </a:t>
            </a:r>
            <a:endParaRPr/>
          </a:p>
          <a:p>
            <a:pPr indent="0" lvl="0" marL="0" marR="0" rtl="0" algn="just">
              <a:lnSpc>
                <a:spcPct val="150013"/>
              </a:lnSpc>
              <a:spcBef>
                <a:spcPts val="0"/>
              </a:spcBef>
              <a:spcAft>
                <a:spcPts val="0"/>
              </a:spcAft>
              <a:buNone/>
            </a:pPr>
            <a:r>
              <a:rPr lang="en-US" sz="3693">
                <a:solidFill>
                  <a:srgbClr val="FFFFFF"/>
                </a:solidFill>
                <a:latin typeface="Montserrat"/>
                <a:ea typeface="Montserrat"/>
                <a:cs typeface="Montserrat"/>
                <a:sym typeface="Montserrat"/>
              </a:rPr>
              <a:t>Đường xu thế giá giảm có tính chất như một đường kháng cự và cho thấy cung thực tế (cung - cầu) tăng ngay cả khi giá đang giảm. </a:t>
            </a:r>
            <a:endParaRPr/>
          </a:p>
          <a:p>
            <a:pPr indent="0" lvl="0" marL="0" marR="0" rtl="0" algn="just">
              <a:lnSpc>
                <a:spcPct val="150013"/>
              </a:lnSpc>
              <a:spcBef>
                <a:spcPts val="0"/>
              </a:spcBef>
              <a:spcAft>
                <a:spcPts val="0"/>
              </a:spcAft>
              <a:buNone/>
            </a:pPr>
            <a:r>
              <a:rPr lang="en-US" sz="3693">
                <a:solidFill>
                  <a:srgbClr val="FFFFFF"/>
                </a:solidFill>
                <a:latin typeface="Montserrat"/>
                <a:ea typeface="Montserrat"/>
                <a:cs typeface="Montserrat"/>
                <a:sym typeface="Montserrat"/>
              </a:rPr>
              <a:t>Giá giảm kết hợp với tăng cung cho thấy sự quyết tâm bán ra của bên bán.</a:t>
            </a:r>
            <a:endParaRPr/>
          </a:p>
        </p:txBody>
      </p:sp>
    </p:spTree>
  </p:cSld>
  <p:clrMapOvr>
    <a:masterClrMapping/>
  </p:clrMapOvr>
  <p:transition spd="slow">
    <p:wipe dir="l"/>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4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494" name="Google Shape;494;p48"/>
          <p:cNvPicPr preferRelativeResize="0"/>
          <p:nvPr/>
        </p:nvPicPr>
        <p:blipFill rotWithShape="1">
          <a:blip r:embed="rId4">
            <a:alphaModFix/>
          </a:blip>
          <a:srcRect b="0" l="0" r="0" t="0"/>
          <a:stretch/>
        </p:blipFill>
        <p:spPr>
          <a:xfrm>
            <a:off x="834604" y="3808755"/>
            <a:ext cx="7578639" cy="5683979"/>
          </a:xfrm>
          <a:prstGeom prst="rect">
            <a:avLst/>
          </a:prstGeom>
          <a:noFill/>
          <a:ln>
            <a:noFill/>
          </a:ln>
        </p:spPr>
      </p:pic>
      <p:pic>
        <p:nvPicPr>
          <p:cNvPr id="495" name="Google Shape;495;p48"/>
          <p:cNvPicPr preferRelativeResize="0"/>
          <p:nvPr/>
        </p:nvPicPr>
        <p:blipFill rotWithShape="1">
          <a:blip r:embed="rId5">
            <a:alphaModFix/>
          </a:blip>
          <a:srcRect b="0" l="0" r="0" t="0"/>
          <a:stretch/>
        </p:blipFill>
        <p:spPr>
          <a:xfrm>
            <a:off x="8733331" y="3808755"/>
            <a:ext cx="8525969" cy="5683979"/>
          </a:xfrm>
          <a:prstGeom prst="rect">
            <a:avLst/>
          </a:prstGeom>
          <a:noFill/>
          <a:ln>
            <a:noFill/>
          </a:ln>
        </p:spPr>
      </p:pic>
      <p:sp>
        <p:nvSpPr>
          <p:cNvPr id="496" name="Google Shape;496;p48"/>
          <p:cNvSpPr txBox="1"/>
          <p:nvPr/>
        </p:nvSpPr>
        <p:spPr>
          <a:xfrm>
            <a:off x="834604" y="652916"/>
            <a:ext cx="16424696" cy="2782456"/>
          </a:xfrm>
          <a:prstGeom prst="rect">
            <a:avLst/>
          </a:prstGeom>
          <a:noFill/>
          <a:ln>
            <a:noFill/>
          </a:ln>
        </p:spPr>
        <p:txBody>
          <a:bodyPr anchorCtr="0" anchor="t" bIns="0" lIns="0" spcFirstLastPara="1" rIns="0" wrap="square" tIns="0">
            <a:spAutoFit/>
          </a:bodyPr>
          <a:lstStyle/>
          <a:p>
            <a:pPr indent="0" lvl="0" marL="0" marR="0" rtl="0" algn="just">
              <a:lnSpc>
                <a:spcPct val="150053"/>
              </a:lnSpc>
              <a:spcBef>
                <a:spcPts val="0"/>
              </a:spcBef>
              <a:spcAft>
                <a:spcPts val="0"/>
              </a:spcAft>
              <a:buNone/>
            </a:pPr>
            <a:r>
              <a:rPr lang="en-US" sz="3718">
                <a:solidFill>
                  <a:srgbClr val="FFFFFF"/>
                </a:solidFill>
                <a:latin typeface="Montserrat"/>
                <a:ea typeface="Montserrat"/>
                <a:cs typeface="Montserrat"/>
                <a:sym typeface="Montserrat"/>
              </a:rPr>
              <a:t>Khi đường giá vẫn nằm dưới đường xu thế, xu thế giá giảm vẫn còn tiếp diễn cho đến khi đường giá cắt đường xu thế từ dưới lên là dấu hiệu cung thực tế giảm và có thể bắt đầu một sự thay đổi xu thế giá của chứng khoán.</a:t>
            </a:r>
            <a:endParaRPr/>
          </a:p>
        </p:txBody>
      </p:sp>
    </p:spTree>
  </p:cSld>
  <p:clrMapOvr>
    <a:masterClrMapping/>
  </p:clrMapOvr>
  <p:transition spd="slow">
    <p:wipe dir="l"/>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49"/>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502" name="Google Shape;502;p49"/>
          <p:cNvPicPr preferRelativeResize="0"/>
          <p:nvPr/>
        </p:nvPicPr>
        <p:blipFill rotWithShape="1">
          <a:blip r:embed="rId4">
            <a:alphaModFix/>
          </a:blip>
          <a:srcRect b="0" l="0" r="0" t="0"/>
          <a:stretch/>
        </p:blipFill>
        <p:spPr>
          <a:xfrm>
            <a:off x="1480936" y="4411231"/>
            <a:ext cx="7663064" cy="5105516"/>
          </a:xfrm>
          <a:prstGeom prst="rect">
            <a:avLst/>
          </a:prstGeom>
          <a:noFill/>
          <a:ln>
            <a:noFill/>
          </a:ln>
        </p:spPr>
      </p:pic>
      <p:pic>
        <p:nvPicPr>
          <p:cNvPr id="503" name="Google Shape;503;p49"/>
          <p:cNvPicPr preferRelativeResize="0"/>
          <p:nvPr/>
        </p:nvPicPr>
        <p:blipFill rotWithShape="1">
          <a:blip r:embed="rId5">
            <a:alphaModFix/>
          </a:blip>
          <a:srcRect b="0" l="0" r="0" t="0"/>
          <a:stretch/>
        </p:blipFill>
        <p:spPr>
          <a:xfrm>
            <a:off x="9552861" y="4411231"/>
            <a:ext cx="7706439" cy="5105516"/>
          </a:xfrm>
          <a:prstGeom prst="rect">
            <a:avLst/>
          </a:prstGeom>
          <a:noFill/>
          <a:ln>
            <a:noFill/>
          </a:ln>
        </p:spPr>
      </p:pic>
      <p:sp>
        <p:nvSpPr>
          <p:cNvPr id="504" name="Google Shape;504;p49"/>
          <p:cNvSpPr txBox="1"/>
          <p:nvPr/>
        </p:nvSpPr>
        <p:spPr>
          <a:xfrm>
            <a:off x="514350" y="923925"/>
            <a:ext cx="17259300" cy="34873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Mấu chốt của phân tích xu thế là xác định thời điểm thay đổi của xu thể hiện tại từ đó nhà đầu tư có thể tham gia hay rút lui đúng lúc. Lý thuyết về xu thế chỉ ra rằng, khi đường xu thế xuyên qua đường giá là dấu hiệu của sự thay đổi xu thế, đưa ra dấu hiệu mua hay bán cho nhà đầu tư.</a:t>
            </a:r>
            <a:endParaRPr/>
          </a:p>
        </p:txBody>
      </p:sp>
    </p:spTree>
  </p:cSld>
  <p:clrMapOvr>
    <a:masterClrMapping/>
  </p:clrMapOvr>
  <p:transition spd="slow">
    <p:wipe dir="l"/>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D81"/>
        </a:solidFill>
      </p:bgPr>
    </p:bg>
    <p:spTree>
      <p:nvGrpSpPr>
        <p:cNvPr id="125" name="Shape 125"/>
        <p:cNvGrpSpPr/>
        <p:nvPr/>
      </p:nvGrpSpPr>
      <p:grpSpPr>
        <a:xfrm>
          <a:off x="0" y="0"/>
          <a:ext cx="0" cy="0"/>
          <a:chOff x="0" y="0"/>
          <a:chExt cx="0" cy="0"/>
        </a:xfrm>
      </p:grpSpPr>
      <p:sp>
        <p:nvSpPr>
          <p:cNvPr id="126" name="Google Shape;126;p5"/>
          <p:cNvSpPr txBox="1"/>
          <p:nvPr/>
        </p:nvSpPr>
        <p:spPr>
          <a:xfrm>
            <a:off x="814165" y="904875"/>
            <a:ext cx="16659670" cy="3962401"/>
          </a:xfrm>
          <a:prstGeom prst="rect">
            <a:avLst/>
          </a:prstGeom>
          <a:noFill/>
          <a:ln>
            <a:noFill/>
          </a:ln>
        </p:spPr>
        <p:txBody>
          <a:bodyPr anchorCtr="0" anchor="t" bIns="0" lIns="0" spcFirstLastPara="1" rIns="0" wrap="square" tIns="0">
            <a:spAutoFit/>
          </a:bodyPr>
          <a:lstStyle/>
          <a:p>
            <a:pPr indent="0" lvl="0" marL="0" marR="0" rtl="0" algn="just">
              <a:lnSpc>
                <a:spcPct val="140008"/>
              </a:lnSpc>
              <a:spcBef>
                <a:spcPts val="0"/>
              </a:spcBef>
              <a:spcAft>
                <a:spcPts val="0"/>
              </a:spcAft>
              <a:buNone/>
            </a:pPr>
            <a:r>
              <a:rPr lang="en-US" sz="4499">
                <a:solidFill>
                  <a:srgbClr val="FFFFFF"/>
                </a:solidFill>
                <a:latin typeface="Poppins"/>
                <a:ea typeface="Poppins"/>
                <a:cs typeface="Poppins"/>
                <a:sym typeface="Poppins"/>
              </a:rPr>
              <a:t>Nhiều nhà đầu tư cũng như giới nghiên cứu nhận thấy rằng giá chứng khoán không dịch chuyển một cách ngẫu nhiên, chúng dịch chuyển theo hướng lặp đi lặp lại và tạo thành những hình mẫu nhất định.</a:t>
            </a:r>
            <a:endParaRPr/>
          </a:p>
          <a:p>
            <a:pPr indent="0" lvl="0" marL="0" marR="0" rtl="0" algn="just">
              <a:lnSpc>
                <a:spcPct val="140008"/>
              </a:lnSpc>
              <a:spcBef>
                <a:spcPts val="0"/>
              </a:spcBef>
              <a:spcAft>
                <a:spcPts val="0"/>
              </a:spcAft>
              <a:buNone/>
            </a:pPr>
            <a:r>
              <a:t/>
            </a:r>
            <a:endParaRPr sz="4499">
              <a:solidFill>
                <a:srgbClr val="FFFFFF"/>
              </a:solidFill>
              <a:latin typeface="Poppins"/>
              <a:ea typeface="Poppins"/>
              <a:cs typeface="Poppins"/>
              <a:sym typeface="Poppins"/>
            </a:endParaRPr>
          </a:p>
        </p:txBody>
      </p:sp>
      <p:pic>
        <p:nvPicPr>
          <p:cNvPr id="127" name="Google Shape;127;p5"/>
          <p:cNvPicPr preferRelativeResize="0"/>
          <p:nvPr/>
        </p:nvPicPr>
        <p:blipFill rotWithShape="1">
          <a:blip r:embed="rId3">
            <a:alphaModFix/>
          </a:blip>
          <a:srcRect b="0" l="0" r="0" t="0"/>
          <a:stretch/>
        </p:blipFill>
        <p:spPr>
          <a:xfrm>
            <a:off x="8820506" y="4867276"/>
            <a:ext cx="7773249" cy="4623743"/>
          </a:xfrm>
          <a:prstGeom prst="rect">
            <a:avLst/>
          </a:prstGeom>
          <a:noFill/>
          <a:ln>
            <a:noFill/>
          </a:ln>
        </p:spPr>
      </p:pic>
      <p:pic>
        <p:nvPicPr>
          <p:cNvPr id="128" name="Google Shape;128;p5"/>
          <p:cNvPicPr preferRelativeResize="0"/>
          <p:nvPr/>
        </p:nvPicPr>
        <p:blipFill rotWithShape="1">
          <a:blip r:embed="rId4">
            <a:alphaModFix/>
          </a:blip>
          <a:srcRect b="0" l="0" r="0" t="0"/>
          <a:stretch/>
        </p:blipFill>
        <p:spPr>
          <a:xfrm>
            <a:off x="1028700" y="4904454"/>
            <a:ext cx="6879847" cy="4586565"/>
          </a:xfrm>
          <a:prstGeom prst="rect">
            <a:avLst/>
          </a:prstGeom>
          <a:noFill/>
          <a:ln>
            <a:noFill/>
          </a:ln>
        </p:spPr>
      </p:pic>
    </p:spTree>
  </p:cSld>
  <p:clrMapOvr>
    <a:masterClrMapping/>
  </p:clrMapOvr>
  <p:transition spd="slow">
    <p:wipe dir="l"/>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5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510" name="Google Shape;510;p50"/>
          <p:cNvPicPr preferRelativeResize="0"/>
          <p:nvPr/>
        </p:nvPicPr>
        <p:blipFill rotWithShape="1">
          <a:blip r:embed="rId4">
            <a:alphaModFix/>
          </a:blip>
          <a:srcRect b="13341" l="0" r="0" t="7525"/>
          <a:stretch/>
        </p:blipFill>
        <p:spPr>
          <a:xfrm>
            <a:off x="638175" y="4593422"/>
            <a:ext cx="9266234" cy="4399512"/>
          </a:xfrm>
          <a:prstGeom prst="rect">
            <a:avLst/>
          </a:prstGeom>
          <a:noFill/>
          <a:ln>
            <a:noFill/>
          </a:ln>
        </p:spPr>
      </p:pic>
      <p:sp>
        <p:nvSpPr>
          <p:cNvPr id="511" name="Google Shape;511;p50"/>
          <p:cNvSpPr txBox="1"/>
          <p:nvPr/>
        </p:nvSpPr>
        <p:spPr>
          <a:xfrm>
            <a:off x="619125" y="923925"/>
            <a:ext cx="13656618" cy="6679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Tóm lại có 3 yếu tố để đánh giá về giá trị của một xu thế:</a:t>
            </a:r>
            <a:endParaRPr/>
          </a:p>
        </p:txBody>
      </p:sp>
      <p:sp>
        <p:nvSpPr>
          <p:cNvPr id="512" name="Google Shape;512;p50"/>
          <p:cNvSpPr txBox="1"/>
          <p:nvPr/>
        </p:nvSpPr>
        <p:spPr>
          <a:xfrm>
            <a:off x="619125" y="2192322"/>
            <a:ext cx="17259300"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Số các đỉnh hoặc đáy hình thành trên hoặc gần đường Trendline. Khoảng thời gian diễn ra xu thế </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Độ dốc của đường xu thế.</a:t>
            </a:r>
            <a:endParaRPr/>
          </a:p>
        </p:txBody>
      </p:sp>
      <p:sp>
        <p:nvSpPr>
          <p:cNvPr id="513" name="Google Shape;513;p50"/>
          <p:cNvSpPr txBox="1"/>
          <p:nvPr/>
        </p:nvSpPr>
        <p:spPr>
          <a:xfrm>
            <a:off x="10387383" y="4165153"/>
            <a:ext cx="6871917" cy="56018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Một xu thế được coi là bền vững khi càng nhiều đỉnh hoặc đáy hình thành trên hoặc gần đường xu thế hay khoảng thời gian diễn ra xu thế càng dài, độ dốc của đường xu thế càng lớn.</a:t>
            </a:r>
            <a:endParaRPr/>
          </a:p>
          <a:p>
            <a:pPr indent="0" lvl="0" marL="0" marR="0" rtl="0" algn="l">
              <a:lnSpc>
                <a:spcPct val="150013"/>
              </a:lnSpc>
              <a:spcBef>
                <a:spcPts val="0"/>
              </a:spcBef>
              <a:spcAft>
                <a:spcPts val="0"/>
              </a:spcAft>
              <a:buNone/>
            </a:pPr>
            <a:r>
              <a:t/>
            </a:r>
            <a:endParaRPr sz="3718">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5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519" name="Google Shape;519;p51"/>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0501" r="-10500" t="0"/>
            </a:stretch>
          </a:blipFill>
          <a:ln>
            <a:noFill/>
          </a:ln>
        </p:spPr>
      </p:sp>
      <p:pic>
        <p:nvPicPr>
          <p:cNvPr id="520" name="Google Shape;520;p51"/>
          <p:cNvPicPr preferRelativeResize="0"/>
          <p:nvPr/>
        </p:nvPicPr>
        <p:blipFill rotWithShape="1">
          <a:blip r:embed="rId5">
            <a:alphaModFix/>
          </a:blip>
          <a:srcRect b="0" l="0" r="0" t="0"/>
          <a:stretch/>
        </p:blipFill>
        <p:spPr>
          <a:xfrm>
            <a:off x="0" y="6625091"/>
            <a:ext cx="4144945" cy="4114800"/>
          </a:xfrm>
          <a:prstGeom prst="rect">
            <a:avLst/>
          </a:prstGeom>
          <a:noFill/>
          <a:ln>
            <a:noFill/>
          </a:ln>
        </p:spPr>
      </p:pic>
      <p:sp>
        <p:nvSpPr>
          <p:cNvPr id="521" name="Google Shape;521;p51"/>
          <p:cNvSpPr txBox="1"/>
          <p:nvPr/>
        </p:nvSpPr>
        <p:spPr>
          <a:xfrm>
            <a:off x="1319844" y="933450"/>
            <a:ext cx="13218773" cy="3124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1.4.2. KÊNH XU THẾ (TREND CHANNELS)</a:t>
            </a:r>
            <a:endParaRPr/>
          </a:p>
        </p:txBody>
      </p:sp>
    </p:spTree>
  </p:cSld>
  <p:clrMapOvr>
    <a:masterClrMapping/>
  </p:clrMapOvr>
  <p:transition spd="slow">
    <p:wipe dir="l"/>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5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527" name="Google Shape;527;p52"/>
          <p:cNvPicPr preferRelativeResize="0"/>
          <p:nvPr/>
        </p:nvPicPr>
        <p:blipFill rotWithShape="1">
          <a:blip r:embed="rId4">
            <a:alphaModFix/>
          </a:blip>
          <a:srcRect b="14212" l="6854" r="12305" t="14131"/>
          <a:stretch/>
        </p:blipFill>
        <p:spPr>
          <a:xfrm>
            <a:off x="9402795" y="717665"/>
            <a:ext cx="8254093" cy="4018729"/>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9402795" y="4736394"/>
            <a:ext cx="8254093" cy="5143500"/>
          </a:xfrm>
          <a:prstGeom prst="rect">
            <a:avLst/>
          </a:prstGeom>
          <a:noFill/>
          <a:ln>
            <a:noFill/>
          </a:ln>
        </p:spPr>
      </p:pic>
      <p:sp>
        <p:nvSpPr>
          <p:cNvPr id="529" name="Google Shape;529;p52"/>
          <p:cNvSpPr txBox="1"/>
          <p:nvPr/>
        </p:nvSpPr>
        <p:spPr>
          <a:xfrm>
            <a:off x="478761" y="528060"/>
            <a:ext cx="8924034" cy="91261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Kênh xu thế là khoảng dao động của giá được xác định bởi hai đường, một là đường xu thế, đường còn lại song song với nó được gọi là đường kênh. </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Trong một kênh xu thế hướng lên, dải trên của kênh xu thế là đường nối các đỉnh của đường giá chứng khoán.</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Ngược lại trong một kênh xu thế hướng xuống, dải dưới của kênh xu thế là đường nối các điểm đáy của đường giá chứng khoán.</a:t>
            </a:r>
            <a:endParaRPr/>
          </a:p>
        </p:txBody>
      </p:sp>
    </p:spTree>
  </p:cSld>
  <p:clrMapOvr>
    <a:masterClrMapping/>
  </p:clrMapOvr>
  <p:transition spd="slow">
    <p:wipe dir="l"/>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5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535" name="Google Shape;535;p53"/>
          <p:cNvPicPr preferRelativeResize="0"/>
          <p:nvPr/>
        </p:nvPicPr>
        <p:blipFill rotWithShape="1">
          <a:blip r:embed="rId4">
            <a:alphaModFix/>
          </a:blip>
          <a:srcRect b="0" l="0" r="0" t="0"/>
          <a:stretch/>
        </p:blipFill>
        <p:spPr>
          <a:xfrm>
            <a:off x="1496093" y="5811753"/>
            <a:ext cx="8387107" cy="4357132"/>
          </a:xfrm>
          <a:prstGeom prst="rect">
            <a:avLst/>
          </a:prstGeom>
          <a:noFill/>
          <a:ln>
            <a:noFill/>
          </a:ln>
        </p:spPr>
      </p:pic>
      <p:sp>
        <p:nvSpPr>
          <p:cNvPr id="536" name="Google Shape;536;p53"/>
          <p:cNvSpPr txBox="1"/>
          <p:nvPr/>
        </p:nvSpPr>
        <p:spPr>
          <a:xfrm>
            <a:off x="763438" y="568082"/>
            <a:ext cx="16761125" cy="48970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Kênh xu thế được xem như một chỉ báo mục tiêu, đưa ra cảm nhận chung về xu hướng và dự báo về những thay đổi giá. </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Khi giá chứng khoán đang dịch chuyển theo một xu thế, nếu đường giá chứng khoán chạm vào dải trên của kênh xu thế thì sẽ có khả năng dịch chuyển trở lại dải phía dưới của kênh xu thế và ngược lại. </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Đây là dự báo hữu hiệu về sự dịch chuyển của đường giá chứng khoán trong việc ra quyết định mua vào hay bán ra trong ngắn hạn.</a:t>
            </a:r>
            <a:endParaRPr/>
          </a:p>
        </p:txBody>
      </p:sp>
      <p:sp>
        <p:nvSpPr>
          <p:cNvPr id="537" name="Google Shape;537;p53"/>
          <p:cNvSpPr txBox="1"/>
          <p:nvPr/>
        </p:nvSpPr>
        <p:spPr>
          <a:xfrm>
            <a:off x="9883200" y="7885544"/>
            <a:ext cx="6269743" cy="137275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6.11 Kênh xu thế hướng xuống</a:t>
            </a:r>
            <a:endParaRPr/>
          </a:p>
        </p:txBody>
      </p:sp>
    </p:spTree>
  </p:cSld>
  <p:clrMapOvr>
    <a:masterClrMapping/>
  </p:clrMapOvr>
  <p:transition spd="slow">
    <p:wipe dir="l"/>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5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543" name="Google Shape;543;p54"/>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59870" r="-59870" t="0"/>
            </a:stretch>
          </a:blipFill>
          <a:ln>
            <a:noFill/>
          </a:ln>
        </p:spPr>
      </p:sp>
      <p:pic>
        <p:nvPicPr>
          <p:cNvPr id="544" name="Google Shape;544;p54"/>
          <p:cNvPicPr preferRelativeResize="0"/>
          <p:nvPr/>
        </p:nvPicPr>
        <p:blipFill rotWithShape="1">
          <a:blip r:embed="rId5">
            <a:alphaModFix/>
          </a:blip>
          <a:srcRect b="0" l="0" r="0" t="0"/>
          <a:stretch/>
        </p:blipFill>
        <p:spPr>
          <a:xfrm>
            <a:off x="0" y="7695273"/>
            <a:ext cx="5724699" cy="2591727"/>
          </a:xfrm>
          <a:prstGeom prst="rect">
            <a:avLst/>
          </a:prstGeom>
          <a:noFill/>
          <a:ln>
            <a:noFill/>
          </a:ln>
        </p:spPr>
      </p:pic>
      <p:sp>
        <p:nvSpPr>
          <p:cNvPr id="545" name="Google Shape;545;p54"/>
          <p:cNvSpPr txBox="1"/>
          <p:nvPr/>
        </p:nvSpPr>
        <p:spPr>
          <a:xfrm>
            <a:off x="1319844" y="933450"/>
            <a:ext cx="13898109" cy="3124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1.4.3. MỨC HỖ TRỢ VÀ MỨC KHÁNG CỰ</a:t>
            </a:r>
            <a:endParaRPr/>
          </a:p>
        </p:txBody>
      </p:sp>
    </p:spTree>
  </p:cSld>
  <p:clrMapOvr>
    <a:masterClrMapping/>
  </p:clrMapOvr>
  <p:transition spd="slow">
    <p:wipe dir="l"/>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5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551" name="Google Shape;551;p55"/>
          <p:cNvPicPr preferRelativeResize="0"/>
          <p:nvPr/>
        </p:nvPicPr>
        <p:blipFill rotWithShape="1">
          <a:blip r:embed="rId4">
            <a:alphaModFix/>
          </a:blip>
          <a:srcRect b="0" l="0" r="0" t="0"/>
          <a:stretch/>
        </p:blipFill>
        <p:spPr>
          <a:xfrm>
            <a:off x="9827724" y="2637017"/>
            <a:ext cx="7882287" cy="4590938"/>
          </a:xfrm>
          <a:prstGeom prst="rect">
            <a:avLst/>
          </a:prstGeom>
          <a:noFill/>
          <a:ln>
            <a:noFill/>
          </a:ln>
        </p:spPr>
      </p:pic>
      <p:sp>
        <p:nvSpPr>
          <p:cNvPr id="552" name="Google Shape;552;p55"/>
          <p:cNvSpPr txBox="1"/>
          <p:nvPr/>
        </p:nvSpPr>
        <p:spPr>
          <a:xfrm>
            <a:off x="0" y="885825"/>
            <a:ext cx="10965667" cy="90487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5000">
                <a:solidFill>
                  <a:srgbClr val="FFFFFF"/>
                </a:solidFill>
                <a:latin typeface="Montserrat"/>
                <a:ea typeface="Montserrat"/>
                <a:cs typeface="Montserrat"/>
                <a:sym typeface="Montserrat"/>
              </a:rPr>
              <a:t>a.Mức hỗ trợ (Support Level)</a:t>
            </a:r>
            <a:endParaRPr/>
          </a:p>
        </p:txBody>
      </p:sp>
      <p:sp>
        <p:nvSpPr>
          <p:cNvPr id="553" name="Google Shape;553;p55"/>
          <p:cNvSpPr txBox="1"/>
          <p:nvPr/>
        </p:nvSpPr>
        <p:spPr>
          <a:xfrm>
            <a:off x="608158" y="2330948"/>
            <a:ext cx="8993121" cy="48970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Mức hỗ trợ là mức giá mà tại đó xu thế giảm giá của chứng khoán dừng lại vì cầu lớn hơn cung.</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 Các nhà phân tích kỹ thuật xác định mức hỗ trợ là mức thấp nhất mà giá chứng khoán đã đạt tới tại một thời điểm nào đó trong quá khứ. </a:t>
            </a:r>
            <a:endParaRPr/>
          </a:p>
        </p:txBody>
      </p:sp>
      <p:sp>
        <p:nvSpPr>
          <p:cNvPr id="554" name="Google Shape;554;p55"/>
          <p:cNvSpPr txBox="1"/>
          <p:nvPr/>
        </p:nvSpPr>
        <p:spPr>
          <a:xfrm>
            <a:off x="10078842" y="7506855"/>
            <a:ext cx="4923681"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6.12 Mức hỗ trợ</a:t>
            </a:r>
            <a:endParaRPr/>
          </a:p>
        </p:txBody>
      </p:sp>
    </p:spTree>
  </p:cSld>
  <p:clrMapOvr>
    <a:masterClrMapping/>
  </p:clrMapOvr>
  <p:transition spd="slow">
    <p:wipe dir="l"/>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5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560" name="Google Shape;560;p56"/>
          <p:cNvPicPr preferRelativeResize="0"/>
          <p:nvPr/>
        </p:nvPicPr>
        <p:blipFill rotWithShape="1">
          <a:blip r:embed="rId4">
            <a:alphaModFix/>
          </a:blip>
          <a:srcRect b="0" l="0" r="0" t="0"/>
          <a:stretch/>
        </p:blipFill>
        <p:spPr>
          <a:xfrm>
            <a:off x="8885205" y="2973710"/>
            <a:ext cx="7555793" cy="4722371"/>
          </a:xfrm>
          <a:prstGeom prst="rect">
            <a:avLst/>
          </a:prstGeom>
          <a:noFill/>
          <a:ln>
            <a:noFill/>
          </a:ln>
        </p:spPr>
      </p:pic>
      <p:pic>
        <p:nvPicPr>
          <p:cNvPr id="561" name="Google Shape;561;p56"/>
          <p:cNvPicPr preferRelativeResize="0"/>
          <p:nvPr/>
        </p:nvPicPr>
        <p:blipFill rotWithShape="1">
          <a:blip r:embed="rId5">
            <a:alphaModFix/>
          </a:blip>
          <a:srcRect b="0" l="34389" r="0" t="0"/>
          <a:stretch/>
        </p:blipFill>
        <p:spPr>
          <a:xfrm>
            <a:off x="1319844" y="2973710"/>
            <a:ext cx="7085158" cy="4859443"/>
          </a:xfrm>
          <a:prstGeom prst="rect">
            <a:avLst/>
          </a:prstGeom>
          <a:noFill/>
          <a:ln>
            <a:noFill/>
          </a:ln>
        </p:spPr>
      </p:pic>
      <p:sp>
        <p:nvSpPr>
          <p:cNvPr id="562" name="Google Shape;562;p56"/>
          <p:cNvSpPr txBox="1"/>
          <p:nvPr/>
        </p:nvSpPr>
        <p:spPr>
          <a:xfrm>
            <a:off x="514350" y="550934"/>
            <a:ext cx="17773650"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Khi giá của một chứng khoán đang giảm dần xuống mức hỗ trợ, nhà phân tích kỹ thuật cho rằng nó đang “thử cận dưới”, nghĩa là giá chứng khoán được kỳ vọng sẽ tăng trở lại khi đạt tới mức hỗ trợ. </a:t>
            </a:r>
            <a:endParaRPr/>
          </a:p>
          <a:p>
            <a:pPr indent="0" lvl="0" marL="0" marR="0" rtl="0" algn="l">
              <a:lnSpc>
                <a:spcPct val="150013"/>
              </a:lnSpc>
              <a:spcBef>
                <a:spcPts val="0"/>
              </a:spcBef>
              <a:spcAft>
                <a:spcPts val="0"/>
              </a:spcAft>
              <a:buNone/>
            </a:pPr>
            <a:r>
              <a:t/>
            </a:r>
            <a:endParaRPr sz="3718">
              <a:solidFill>
                <a:srgbClr val="FFFFFF"/>
              </a:solidFill>
              <a:latin typeface="Montserrat"/>
              <a:ea typeface="Montserrat"/>
              <a:cs typeface="Montserrat"/>
              <a:sym typeface="Montserrat"/>
            </a:endParaRPr>
          </a:p>
        </p:txBody>
      </p:sp>
      <p:sp>
        <p:nvSpPr>
          <p:cNvPr id="563" name="Google Shape;563;p56"/>
          <p:cNvSpPr txBox="1"/>
          <p:nvPr/>
        </p:nvSpPr>
        <p:spPr>
          <a:xfrm>
            <a:off x="1028700" y="8096135"/>
            <a:ext cx="17259300" cy="13727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Nếu giá chứng khoán tiếp tục vượt qua mức hỗ trợ, triển vọng của chứng khoán đó sẽ bị coi là rất tiêu cực.</a:t>
            </a:r>
            <a:endParaRPr/>
          </a:p>
        </p:txBody>
      </p:sp>
    </p:spTree>
  </p:cSld>
  <p:clrMapOvr>
    <a:masterClrMapping/>
  </p:clrMapOvr>
  <p:transition spd="slow">
    <p:wipe dir="l"/>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5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569" name="Google Shape;569;p57"/>
          <p:cNvPicPr preferRelativeResize="0"/>
          <p:nvPr/>
        </p:nvPicPr>
        <p:blipFill rotWithShape="1">
          <a:blip r:embed="rId4">
            <a:alphaModFix/>
          </a:blip>
          <a:srcRect b="0" l="0" r="0" t="0"/>
          <a:stretch/>
        </p:blipFill>
        <p:spPr>
          <a:xfrm>
            <a:off x="6452619" y="2293162"/>
            <a:ext cx="11835381" cy="5343512"/>
          </a:xfrm>
          <a:prstGeom prst="rect">
            <a:avLst/>
          </a:prstGeom>
          <a:noFill/>
          <a:ln>
            <a:noFill/>
          </a:ln>
        </p:spPr>
      </p:pic>
      <p:sp>
        <p:nvSpPr>
          <p:cNvPr id="570" name="Google Shape;570;p57"/>
          <p:cNvSpPr txBox="1"/>
          <p:nvPr/>
        </p:nvSpPr>
        <p:spPr>
          <a:xfrm>
            <a:off x="252320" y="567981"/>
            <a:ext cx="17265770" cy="13727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Thông thường mức hỗ trợ sẽ hình thành sau khi cổ phiếu đã trải qua một đợt lên giá đáng kể và bắt đầu có dấu hiệu bán ra để thu lợi. </a:t>
            </a:r>
            <a:endParaRPr/>
          </a:p>
        </p:txBody>
      </p:sp>
      <p:sp>
        <p:nvSpPr>
          <p:cNvPr id="571" name="Google Shape;571;p57"/>
          <p:cNvSpPr txBox="1"/>
          <p:nvPr/>
        </p:nvSpPr>
        <p:spPr>
          <a:xfrm>
            <a:off x="252320" y="2625856"/>
            <a:ext cx="6200299" cy="4573347"/>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3468">
                <a:solidFill>
                  <a:srgbClr val="FFFFFF"/>
                </a:solidFill>
                <a:latin typeface="Montserrat"/>
                <a:ea typeface="Montserrat"/>
                <a:cs typeface="Montserrat"/>
                <a:sym typeface="Montserrat"/>
              </a:rPr>
              <a:t>Các nhà phân tích kỹ thuật cho rằng tại một mức giá nào đó những người đầu tư chưa mua vào trong đợt lên giá đầu tiên và chờ đợi một sự đảo chiều sẽ bắt đầu mua cổ phiếu. </a:t>
            </a:r>
            <a:endParaRPr/>
          </a:p>
        </p:txBody>
      </p:sp>
      <p:sp>
        <p:nvSpPr>
          <p:cNvPr id="572" name="Google Shape;572;p57"/>
          <p:cNvSpPr txBox="1"/>
          <p:nvPr/>
        </p:nvSpPr>
        <p:spPr>
          <a:xfrm>
            <a:off x="252320" y="7885544"/>
            <a:ext cx="17265770" cy="13727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Khi giá đạt tới mức hỗ trợ này, nhu cầu đối với cổ phiếu sẽ tăng mạnh, kéo theo sự gia tăng về giá và khối lượng giao dịch.</a:t>
            </a:r>
            <a:endParaRPr/>
          </a:p>
        </p:txBody>
      </p:sp>
    </p:spTree>
  </p:cSld>
  <p:clrMapOvr>
    <a:masterClrMapping/>
  </p:clrMapOvr>
  <p:transition spd="slow">
    <p:wipe dir="l"/>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5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578" name="Google Shape;578;p58"/>
          <p:cNvSpPr txBox="1"/>
          <p:nvPr/>
        </p:nvSpPr>
        <p:spPr>
          <a:xfrm>
            <a:off x="737556" y="2147116"/>
            <a:ext cx="17259300"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Ngược lại với mức hỗ trợ, mức kháng cự là bán ra. Họ cũng cho rằng khi giá chứng khoán vượt qua mức kháng cự sẽ là một dấu hiệu rất tích cực vì nó báo hiệu giá chứng khoán sẽ tiếp tục đạt tới một cao điểm mới.</a:t>
            </a:r>
            <a:endParaRPr/>
          </a:p>
        </p:txBody>
      </p:sp>
      <p:pic>
        <p:nvPicPr>
          <p:cNvPr id="579" name="Google Shape;579;p58"/>
          <p:cNvPicPr preferRelativeResize="0"/>
          <p:nvPr/>
        </p:nvPicPr>
        <p:blipFill rotWithShape="1">
          <a:blip r:embed="rId4">
            <a:alphaModFix/>
          </a:blip>
          <a:srcRect b="0" l="0" r="0" t="0"/>
          <a:stretch/>
        </p:blipFill>
        <p:spPr>
          <a:xfrm>
            <a:off x="2351845" y="5386771"/>
            <a:ext cx="6792155" cy="3871529"/>
          </a:xfrm>
          <a:prstGeom prst="rect">
            <a:avLst/>
          </a:prstGeom>
          <a:noFill/>
          <a:ln>
            <a:noFill/>
          </a:ln>
        </p:spPr>
      </p:pic>
      <p:pic>
        <p:nvPicPr>
          <p:cNvPr id="580" name="Google Shape;580;p58"/>
          <p:cNvPicPr preferRelativeResize="0"/>
          <p:nvPr/>
        </p:nvPicPr>
        <p:blipFill rotWithShape="1">
          <a:blip r:embed="rId5">
            <a:alphaModFix/>
          </a:blip>
          <a:srcRect b="0" l="0" r="0" t="0"/>
          <a:stretch/>
        </p:blipFill>
        <p:spPr>
          <a:xfrm>
            <a:off x="10500083" y="4686230"/>
            <a:ext cx="6759217" cy="4572070"/>
          </a:xfrm>
          <a:prstGeom prst="rect">
            <a:avLst/>
          </a:prstGeom>
          <a:noFill/>
          <a:ln>
            <a:noFill/>
          </a:ln>
        </p:spPr>
      </p:pic>
      <p:sp>
        <p:nvSpPr>
          <p:cNvPr id="581" name="Google Shape;581;p58"/>
          <p:cNvSpPr txBox="1"/>
          <p:nvPr/>
        </p:nvSpPr>
        <p:spPr>
          <a:xfrm>
            <a:off x="1028700" y="885825"/>
            <a:ext cx="11701324" cy="90487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5000">
                <a:solidFill>
                  <a:srgbClr val="FFFFFF"/>
                </a:solidFill>
                <a:latin typeface="Montserrat"/>
                <a:ea typeface="Montserrat"/>
                <a:cs typeface="Montserrat"/>
                <a:sym typeface="Montserrat"/>
              </a:rPr>
              <a:t>b. Mức kháng cự (Resistance Level)</a:t>
            </a:r>
            <a:endParaRPr/>
          </a:p>
        </p:txBody>
      </p:sp>
      <p:sp>
        <p:nvSpPr>
          <p:cNvPr id="582" name="Google Shape;582;p58"/>
          <p:cNvSpPr txBox="1"/>
          <p:nvPr/>
        </p:nvSpPr>
        <p:spPr>
          <a:xfrm>
            <a:off x="10993988" y="9407630"/>
            <a:ext cx="5771406"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6.13 Mức kháng cự</a:t>
            </a:r>
            <a:endParaRPr/>
          </a:p>
        </p:txBody>
      </p:sp>
    </p:spTree>
  </p:cSld>
  <p:clrMapOvr>
    <a:masterClrMapping/>
  </p:clrMapOvr>
  <p:transition spd="slow">
    <p:wipe dir="l"/>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59"/>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588" name="Google Shape;588;p59"/>
          <p:cNvPicPr preferRelativeResize="0"/>
          <p:nvPr/>
        </p:nvPicPr>
        <p:blipFill rotWithShape="1">
          <a:blip r:embed="rId4">
            <a:alphaModFix/>
          </a:blip>
          <a:srcRect b="7626" l="0" r="1520" t="10327"/>
          <a:stretch/>
        </p:blipFill>
        <p:spPr>
          <a:xfrm>
            <a:off x="3328037" y="4713129"/>
            <a:ext cx="11631926" cy="5218123"/>
          </a:xfrm>
          <a:prstGeom prst="rect">
            <a:avLst/>
          </a:prstGeom>
          <a:noFill/>
          <a:ln>
            <a:noFill/>
          </a:ln>
        </p:spPr>
      </p:pic>
      <p:sp>
        <p:nvSpPr>
          <p:cNvPr id="589" name="Google Shape;589;p59"/>
          <p:cNvSpPr txBox="1"/>
          <p:nvPr/>
        </p:nvSpPr>
        <p:spPr>
          <a:xfrm>
            <a:off x="381722" y="923925"/>
            <a:ext cx="17524555" cy="34873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Mức kháng cự có xu hướng hình thành sau khi cổ phiếu đã trải qua một đợt giảm giá từ một mức giá cao hơn.</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 Các nhà phân tích kỹ thuật cho rằng sự giảm giá trước đó khiến cho một số người đầu tư đã mua cổ phiếu tại một mức giá cao hơn trước đó bắt đầu tìm kiếm cơ hội bán ra gần với điểm hòa vốn.</a:t>
            </a:r>
            <a:endParaRPr/>
          </a:p>
        </p:txBody>
      </p:sp>
    </p:spTree>
  </p:cSld>
  <p:clrMapOvr>
    <a:masterClrMapping/>
  </p:clrMapOvr>
  <p:transition spd="slow">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D81"/>
        </a:solidFill>
      </p:bgPr>
    </p:bg>
    <p:spTree>
      <p:nvGrpSpPr>
        <p:cNvPr id="132" name="Shape 132"/>
        <p:cNvGrpSpPr/>
        <p:nvPr/>
      </p:nvGrpSpPr>
      <p:grpSpPr>
        <a:xfrm>
          <a:off x="0" y="0"/>
          <a:ext cx="0" cy="0"/>
          <a:chOff x="0" y="0"/>
          <a:chExt cx="0" cy="0"/>
        </a:xfrm>
      </p:grpSpPr>
      <p:pic>
        <p:nvPicPr>
          <p:cNvPr id="133" name="Google Shape;133;p6"/>
          <p:cNvPicPr preferRelativeResize="0"/>
          <p:nvPr/>
        </p:nvPicPr>
        <p:blipFill rotWithShape="1">
          <a:blip r:embed="rId3">
            <a:alphaModFix/>
          </a:blip>
          <a:srcRect b="0" l="0" r="0" t="0"/>
          <a:stretch/>
        </p:blipFill>
        <p:spPr>
          <a:xfrm>
            <a:off x="1762823" y="1028700"/>
            <a:ext cx="7469112" cy="4969682"/>
          </a:xfrm>
          <a:prstGeom prst="rect">
            <a:avLst/>
          </a:prstGeom>
          <a:noFill/>
          <a:ln>
            <a:noFill/>
          </a:ln>
        </p:spPr>
      </p:pic>
      <p:pic>
        <p:nvPicPr>
          <p:cNvPr id="134" name="Google Shape;134;p6"/>
          <p:cNvPicPr preferRelativeResize="0"/>
          <p:nvPr/>
        </p:nvPicPr>
        <p:blipFill rotWithShape="1">
          <a:blip r:embed="rId4">
            <a:alphaModFix/>
          </a:blip>
          <a:srcRect b="0" l="0" r="0" t="0"/>
          <a:stretch/>
        </p:blipFill>
        <p:spPr>
          <a:xfrm>
            <a:off x="10442362" y="1028700"/>
            <a:ext cx="5224619" cy="5146250"/>
          </a:xfrm>
          <a:prstGeom prst="rect">
            <a:avLst/>
          </a:prstGeom>
          <a:noFill/>
          <a:ln>
            <a:noFill/>
          </a:ln>
        </p:spPr>
      </p:pic>
      <p:pic>
        <p:nvPicPr>
          <p:cNvPr id="135" name="Google Shape;135;p6"/>
          <p:cNvPicPr preferRelativeResize="0"/>
          <p:nvPr/>
        </p:nvPicPr>
        <p:blipFill rotWithShape="1">
          <a:blip r:embed="rId5">
            <a:alphaModFix/>
          </a:blip>
          <a:srcRect b="0" l="0" r="0" t="0"/>
          <a:stretch/>
        </p:blipFill>
        <p:spPr>
          <a:xfrm>
            <a:off x="15666981" y="8646637"/>
            <a:ext cx="2996638" cy="2142596"/>
          </a:xfrm>
          <a:prstGeom prst="rect">
            <a:avLst/>
          </a:prstGeom>
          <a:noFill/>
          <a:ln>
            <a:noFill/>
          </a:ln>
        </p:spPr>
      </p:pic>
      <p:sp>
        <p:nvSpPr>
          <p:cNvPr id="136" name="Google Shape;136;p6"/>
          <p:cNvSpPr txBox="1"/>
          <p:nvPr/>
        </p:nvSpPr>
        <p:spPr>
          <a:xfrm>
            <a:off x="1028701" y="6456573"/>
            <a:ext cx="17030700" cy="3313343"/>
          </a:xfrm>
          <a:prstGeom prst="rect">
            <a:avLst/>
          </a:prstGeom>
          <a:noFill/>
          <a:ln>
            <a:noFill/>
          </a:ln>
        </p:spPr>
        <p:txBody>
          <a:bodyPr anchorCtr="0" anchor="t" bIns="0" lIns="0" spcFirstLastPara="1" rIns="0" wrap="square" tIns="0">
            <a:spAutoFit/>
          </a:bodyPr>
          <a:lstStyle/>
          <a:p>
            <a:pPr indent="0" lvl="0" marL="0" marR="0" rtl="0" algn="l">
              <a:lnSpc>
                <a:spcPct val="150011"/>
              </a:lnSpc>
              <a:spcBef>
                <a:spcPts val="0"/>
              </a:spcBef>
              <a:spcAft>
                <a:spcPts val="0"/>
              </a:spcAft>
              <a:buNone/>
            </a:pPr>
            <a:r>
              <a:rPr b="1" lang="en-US" sz="4399">
                <a:solidFill>
                  <a:srgbClr val="FFFFFF"/>
                </a:solidFill>
                <a:latin typeface="Montserrat"/>
                <a:ea typeface="Montserrat"/>
                <a:cs typeface="Montserrat"/>
                <a:sym typeface="Montserrat"/>
              </a:rPr>
              <a:t> Họ đã sử dụng những thông tin này như là một lợi thế so với các nhà đầu tư khác và kiếm được lợi nhuận trên thị trường chứng khoán. </a:t>
            </a:r>
            <a:endParaRPr/>
          </a:p>
          <a:p>
            <a:pPr indent="0" lvl="0" marL="0" marR="0" rtl="0" algn="l">
              <a:lnSpc>
                <a:spcPct val="150011"/>
              </a:lnSpc>
              <a:spcBef>
                <a:spcPts val="0"/>
              </a:spcBef>
              <a:spcAft>
                <a:spcPts val="0"/>
              </a:spcAft>
              <a:buNone/>
            </a:pPr>
            <a:r>
              <a:t/>
            </a:r>
            <a:endParaRPr b="1" sz="4399">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6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595" name="Google Shape;595;p60"/>
          <p:cNvPicPr preferRelativeResize="0"/>
          <p:nvPr/>
        </p:nvPicPr>
        <p:blipFill rotWithShape="1">
          <a:blip r:embed="rId4">
            <a:alphaModFix/>
          </a:blip>
          <a:srcRect b="36585" l="0" r="0" t="0"/>
          <a:stretch/>
        </p:blipFill>
        <p:spPr>
          <a:xfrm>
            <a:off x="1820368" y="4720358"/>
            <a:ext cx="14129674" cy="4887400"/>
          </a:xfrm>
          <a:prstGeom prst="rect">
            <a:avLst/>
          </a:prstGeom>
          <a:noFill/>
          <a:ln>
            <a:noFill/>
          </a:ln>
        </p:spPr>
      </p:pic>
      <p:sp>
        <p:nvSpPr>
          <p:cNvPr id="596" name="Google Shape;596;p60"/>
          <p:cNvSpPr txBox="1"/>
          <p:nvPr/>
        </p:nvSpPr>
        <p:spPr>
          <a:xfrm>
            <a:off x="388192" y="509863"/>
            <a:ext cx="17576314" cy="34873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Qua nhiều diễn biến giao dịch, các nhà phân tích kỹ thuật nhận thấy rằng mức kháng cự luôn tỏ ra chắc chắn hơn mức hỗ trợ. </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Điều này được lý giải bởi thực tế là tâm lý người đầu tư muốn rút ra khỏi thị trường luôn mạnh hơn tâm lý muốn tham gia vào thị trường, nghĩa là nỗi lo sợ bị thua lỗ luôn lấn lướt tâm lý mong muốn kiếm lợi.</a:t>
            </a:r>
            <a:endParaRPr/>
          </a:p>
        </p:txBody>
      </p:sp>
    </p:spTree>
  </p:cSld>
  <p:clrMapOvr>
    <a:masterClrMapping/>
  </p:clrMapOvr>
  <p:transition spd="slow">
    <p:wipe dir="l"/>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B68"/>
        </a:solidFill>
      </p:bgPr>
    </p:bg>
    <p:spTree>
      <p:nvGrpSpPr>
        <p:cNvPr id="600" name="Shape 600"/>
        <p:cNvGrpSpPr/>
        <p:nvPr/>
      </p:nvGrpSpPr>
      <p:grpSpPr>
        <a:xfrm>
          <a:off x="0" y="0"/>
          <a:ext cx="0" cy="0"/>
          <a:chOff x="0" y="0"/>
          <a:chExt cx="0" cy="0"/>
        </a:xfrm>
      </p:grpSpPr>
      <p:pic>
        <p:nvPicPr>
          <p:cNvPr id="601" name="Google Shape;601;p61"/>
          <p:cNvPicPr preferRelativeResize="0"/>
          <p:nvPr/>
        </p:nvPicPr>
        <p:blipFill rotWithShape="1">
          <a:blip r:embed="rId3">
            <a:alphaModFix amt="19999"/>
          </a:blip>
          <a:srcRect b="0" l="0" r="0" t="0"/>
          <a:stretch/>
        </p:blipFill>
        <p:spPr>
          <a:xfrm rot="-3261929">
            <a:off x="11287719" y="-4618828"/>
            <a:ext cx="12406564" cy="12856543"/>
          </a:xfrm>
          <a:prstGeom prst="rect">
            <a:avLst/>
          </a:prstGeom>
          <a:noFill/>
          <a:ln>
            <a:noFill/>
          </a:ln>
        </p:spPr>
      </p:pic>
      <p:pic>
        <p:nvPicPr>
          <p:cNvPr id="602" name="Google Shape;602;p61"/>
          <p:cNvPicPr preferRelativeResize="0"/>
          <p:nvPr/>
        </p:nvPicPr>
        <p:blipFill rotWithShape="1">
          <a:blip r:embed="rId3">
            <a:alphaModFix/>
          </a:blip>
          <a:srcRect b="0" l="0" r="0" t="0"/>
          <a:stretch/>
        </p:blipFill>
        <p:spPr>
          <a:xfrm rot="-3503445">
            <a:off x="16271422" y="-688600"/>
            <a:ext cx="2293248" cy="2376423"/>
          </a:xfrm>
          <a:prstGeom prst="rect">
            <a:avLst/>
          </a:prstGeom>
          <a:noFill/>
          <a:ln>
            <a:noFill/>
          </a:ln>
        </p:spPr>
      </p:pic>
      <p:pic>
        <p:nvPicPr>
          <p:cNvPr id="603" name="Google Shape;603;p61"/>
          <p:cNvPicPr preferRelativeResize="0"/>
          <p:nvPr/>
        </p:nvPicPr>
        <p:blipFill rotWithShape="1">
          <a:blip r:embed="rId3">
            <a:alphaModFix/>
          </a:blip>
          <a:srcRect b="0" l="0" r="0" t="0"/>
          <a:stretch/>
        </p:blipFill>
        <p:spPr>
          <a:xfrm rot="8907459">
            <a:off x="-469322" y="7673063"/>
            <a:ext cx="2393626" cy="2480441"/>
          </a:xfrm>
          <a:prstGeom prst="rect">
            <a:avLst/>
          </a:prstGeom>
          <a:noFill/>
          <a:ln>
            <a:noFill/>
          </a:ln>
        </p:spPr>
      </p:pic>
      <p:pic>
        <p:nvPicPr>
          <p:cNvPr id="604" name="Google Shape;604;p61"/>
          <p:cNvPicPr preferRelativeResize="0"/>
          <p:nvPr/>
        </p:nvPicPr>
        <p:blipFill rotWithShape="1">
          <a:blip r:embed="rId3">
            <a:alphaModFix amt="19999"/>
          </a:blip>
          <a:srcRect b="0" l="0" r="0" t="0"/>
          <a:stretch/>
        </p:blipFill>
        <p:spPr>
          <a:xfrm rot="6512446">
            <a:off x="-3057030" y="4574247"/>
            <a:ext cx="10179983" cy="10549205"/>
          </a:xfrm>
          <a:prstGeom prst="rect">
            <a:avLst/>
          </a:prstGeom>
          <a:noFill/>
          <a:ln>
            <a:noFill/>
          </a:ln>
        </p:spPr>
      </p:pic>
      <p:sp>
        <p:nvSpPr>
          <p:cNvPr id="605" name="Google Shape;605;p61"/>
          <p:cNvSpPr/>
          <p:nvPr/>
        </p:nvSpPr>
        <p:spPr>
          <a:xfrm>
            <a:off x="2035597" y="9258300"/>
            <a:ext cx="1175830" cy="11811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1"/>
          <p:cNvSpPr/>
          <p:nvPr/>
        </p:nvSpPr>
        <p:spPr>
          <a:xfrm>
            <a:off x="17260575" y="2331504"/>
            <a:ext cx="568950" cy="571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1"/>
          <p:cNvSpPr/>
          <p:nvPr/>
        </p:nvSpPr>
        <p:spPr>
          <a:xfrm>
            <a:off x="9833882" y="3119913"/>
            <a:ext cx="9609924" cy="9849588"/>
          </a:xfrm>
          <a:custGeom>
            <a:rect b="b" l="l" r="r" t="t"/>
            <a:pathLst>
              <a:path extrusionOk="0"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rotWithShape="1">
            <a:blip r:embed="rId4">
              <a:alphaModFix/>
            </a:blip>
            <a:stretch>
              <a:fillRect b="0" l="-59996" r="-5999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1"/>
          <p:cNvSpPr txBox="1"/>
          <p:nvPr/>
        </p:nvSpPr>
        <p:spPr>
          <a:xfrm>
            <a:off x="727491" y="1313082"/>
            <a:ext cx="13158337" cy="568642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199">
                <a:solidFill>
                  <a:srgbClr val="FFFFFF"/>
                </a:solidFill>
                <a:latin typeface="Poppins"/>
                <a:ea typeface="Poppins"/>
                <a:cs typeface="Poppins"/>
                <a:sym typeface="Poppins"/>
              </a:rPr>
              <a:t>1.5. CÁC HÌNH MẪU TRONG PHÂN TÍCH KỸ THUẬT</a:t>
            </a:r>
            <a:endParaRPr/>
          </a:p>
          <a:p>
            <a:pPr indent="0" lvl="0" marL="0" marR="0" rtl="0" algn="ctr">
              <a:lnSpc>
                <a:spcPct val="120002"/>
              </a:lnSpc>
              <a:spcBef>
                <a:spcPts val="0"/>
              </a:spcBef>
              <a:spcAft>
                <a:spcPts val="0"/>
              </a:spcAft>
              <a:buNone/>
            </a:pPr>
            <a:r>
              <a:t/>
            </a:r>
            <a:endParaRPr b="1" sz="9199">
              <a:solidFill>
                <a:srgbClr val="FFFFFF"/>
              </a:solidFill>
              <a:latin typeface="Poppins"/>
              <a:ea typeface="Poppins"/>
              <a:cs typeface="Poppins"/>
              <a:sym typeface="Poppins"/>
            </a:endParaRPr>
          </a:p>
        </p:txBody>
      </p:sp>
    </p:spTree>
  </p:cSld>
  <p:clrMapOvr>
    <a:masterClrMapping/>
  </p:clrMapOvr>
  <p:transition spd="slow">
    <p:wipe dir="l"/>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6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614" name="Google Shape;614;p62"/>
          <p:cNvPicPr preferRelativeResize="0"/>
          <p:nvPr/>
        </p:nvPicPr>
        <p:blipFill rotWithShape="1">
          <a:blip r:embed="rId4">
            <a:alphaModFix/>
          </a:blip>
          <a:srcRect b="13507" l="174" r="0" t="0"/>
          <a:stretch/>
        </p:blipFill>
        <p:spPr>
          <a:xfrm>
            <a:off x="1260572" y="3724862"/>
            <a:ext cx="15998728" cy="7254307"/>
          </a:xfrm>
          <a:prstGeom prst="rect">
            <a:avLst/>
          </a:prstGeom>
          <a:noFill/>
          <a:ln>
            <a:noFill/>
          </a:ln>
        </p:spPr>
      </p:pic>
      <p:sp>
        <p:nvSpPr>
          <p:cNvPr id="615" name="Google Shape;615;p62"/>
          <p:cNvSpPr txBox="1"/>
          <p:nvPr/>
        </p:nvSpPr>
        <p:spPr>
          <a:xfrm>
            <a:off x="456382" y="497298"/>
            <a:ext cx="17375236"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Giá cả thị trường dịch chuyển theo các xu thế với hình dạng, chu kỳ khác nhau. Khi xu thế thay đổi, thường xuất hiện các hình mẫu trên đồ thị. Các hình mẫu này có thể được sử dụng như một chỉ báo để dự báo xu thế dịch chuyển tiếp theo của giá chứng khoán.</a:t>
            </a:r>
            <a:endParaRPr/>
          </a:p>
        </p:txBody>
      </p:sp>
    </p:spTree>
  </p:cSld>
  <p:clrMapOvr>
    <a:masterClrMapping/>
  </p:clrMapOvr>
  <p:transition spd="slow">
    <p:wipe dir="l"/>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6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621" name="Google Shape;621;p63"/>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7182" r="-17181" t="0"/>
            </a:stretch>
          </a:blipFill>
          <a:ln>
            <a:noFill/>
          </a:ln>
        </p:spPr>
      </p:sp>
      <p:sp>
        <p:nvSpPr>
          <p:cNvPr id="622" name="Google Shape;622;p63"/>
          <p:cNvSpPr txBox="1"/>
          <p:nvPr/>
        </p:nvSpPr>
        <p:spPr>
          <a:xfrm>
            <a:off x="1319844" y="933450"/>
            <a:ext cx="13218773" cy="61531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1.5.1. NHÓM HÌNH MẪU ĐẢO CHIỀU XU THẾ THỊ TRƯỜNG</a:t>
            </a:r>
            <a:endParaRPr/>
          </a:p>
          <a:p>
            <a:pPr indent="0" lvl="0" marL="0" marR="0" rtl="0" algn="l">
              <a:lnSpc>
                <a:spcPct val="120002"/>
              </a:lnSpc>
              <a:spcBef>
                <a:spcPts val="0"/>
              </a:spcBef>
              <a:spcAft>
                <a:spcPts val="0"/>
              </a:spcAft>
              <a:buNone/>
            </a:pPr>
            <a:r>
              <a:t/>
            </a:r>
            <a:endParaRPr b="1" sz="9999">
              <a:solidFill>
                <a:srgbClr val="FFFFFF"/>
              </a:solidFill>
              <a:latin typeface="Poppins"/>
              <a:ea typeface="Poppins"/>
              <a:cs typeface="Poppins"/>
              <a:sym typeface="Poppins"/>
            </a:endParaRPr>
          </a:p>
        </p:txBody>
      </p:sp>
      <p:pic>
        <p:nvPicPr>
          <p:cNvPr id="623" name="Google Shape;623;p63"/>
          <p:cNvPicPr preferRelativeResize="0"/>
          <p:nvPr/>
        </p:nvPicPr>
        <p:blipFill rotWithShape="1">
          <a:blip r:embed="rId5">
            <a:alphaModFix/>
          </a:blip>
          <a:srcRect b="0" l="0" r="0" t="0"/>
          <a:stretch/>
        </p:blipFill>
        <p:spPr>
          <a:xfrm>
            <a:off x="27424" y="7264413"/>
            <a:ext cx="2773224" cy="3022587"/>
          </a:xfrm>
          <a:prstGeom prst="rect">
            <a:avLst/>
          </a:prstGeom>
          <a:noFill/>
          <a:ln>
            <a:noFill/>
          </a:ln>
        </p:spPr>
      </p:pic>
    </p:spTree>
  </p:cSld>
  <p:clrMapOvr>
    <a:masterClrMapping/>
  </p:clrMapOvr>
  <p:transition spd="slow">
    <p:wipe dir="l"/>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6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629" name="Google Shape;629;p64"/>
          <p:cNvPicPr preferRelativeResize="0"/>
          <p:nvPr/>
        </p:nvPicPr>
        <p:blipFill rotWithShape="1">
          <a:blip r:embed="rId4">
            <a:alphaModFix/>
          </a:blip>
          <a:srcRect b="0" l="0" r="0" t="0"/>
          <a:stretch/>
        </p:blipFill>
        <p:spPr>
          <a:xfrm>
            <a:off x="1768818" y="3946054"/>
            <a:ext cx="7375182" cy="4407823"/>
          </a:xfrm>
          <a:prstGeom prst="rect">
            <a:avLst/>
          </a:prstGeom>
          <a:noFill/>
          <a:ln>
            <a:noFill/>
          </a:ln>
        </p:spPr>
      </p:pic>
      <p:pic>
        <p:nvPicPr>
          <p:cNvPr id="630" name="Google Shape;630;p64"/>
          <p:cNvPicPr preferRelativeResize="0"/>
          <p:nvPr/>
        </p:nvPicPr>
        <p:blipFill rotWithShape="1">
          <a:blip r:embed="rId5">
            <a:alphaModFix/>
          </a:blip>
          <a:srcRect b="0" l="0" r="0" t="0"/>
          <a:stretch/>
        </p:blipFill>
        <p:spPr>
          <a:xfrm>
            <a:off x="9378177" y="3946054"/>
            <a:ext cx="7881123" cy="4428772"/>
          </a:xfrm>
          <a:prstGeom prst="rect">
            <a:avLst/>
          </a:prstGeom>
          <a:noFill/>
          <a:ln>
            <a:noFill/>
          </a:ln>
        </p:spPr>
      </p:pic>
      <p:sp>
        <p:nvSpPr>
          <p:cNvPr id="631" name="Google Shape;631;p64"/>
          <p:cNvSpPr txBox="1"/>
          <p:nvPr/>
        </p:nvSpPr>
        <p:spPr>
          <a:xfrm>
            <a:off x="1028700" y="885825"/>
            <a:ext cx="13141200" cy="90487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5000">
                <a:solidFill>
                  <a:srgbClr val="FFFFFF"/>
                </a:solidFill>
                <a:latin typeface="Montserrat"/>
                <a:ea typeface="Montserrat"/>
                <a:cs typeface="Montserrat"/>
                <a:sym typeface="Montserrat"/>
              </a:rPr>
              <a:t>a. Đầu và hai vai (Head and Shoulders)</a:t>
            </a:r>
            <a:endParaRPr/>
          </a:p>
        </p:txBody>
      </p:sp>
      <p:sp>
        <p:nvSpPr>
          <p:cNvPr id="632" name="Google Shape;632;p64"/>
          <p:cNvSpPr txBox="1"/>
          <p:nvPr/>
        </p:nvSpPr>
        <p:spPr>
          <a:xfrm>
            <a:off x="1028700" y="2069630"/>
            <a:ext cx="15243908" cy="1485899"/>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4000">
                <a:solidFill>
                  <a:srgbClr val="FFFFFF"/>
                </a:solidFill>
                <a:latin typeface="Montserrat"/>
                <a:ea typeface="Montserrat"/>
                <a:cs typeface="Montserrat"/>
                <a:sym typeface="Montserrat"/>
              </a:rPr>
              <a:t>Hình mẫu dạng đầu và hai vai được hình thành trong một xu thế giá tăng.</a:t>
            </a:r>
            <a:endParaRPr/>
          </a:p>
        </p:txBody>
      </p:sp>
      <p:sp>
        <p:nvSpPr>
          <p:cNvPr id="633" name="Google Shape;633;p64"/>
          <p:cNvSpPr txBox="1"/>
          <p:nvPr/>
        </p:nvSpPr>
        <p:spPr>
          <a:xfrm>
            <a:off x="4334545" y="8660576"/>
            <a:ext cx="9618911"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6.14 Hình mẫu dạng đầu và hai vai</a:t>
            </a:r>
            <a:endParaRPr/>
          </a:p>
        </p:txBody>
      </p:sp>
    </p:spTree>
  </p:cSld>
  <p:clrMapOvr>
    <a:masterClrMapping/>
  </p:clrMapOvr>
  <p:transition spd="slow">
    <p:wipe dir="l"/>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6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639" name="Google Shape;639;p65"/>
          <p:cNvPicPr preferRelativeResize="0"/>
          <p:nvPr/>
        </p:nvPicPr>
        <p:blipFill rotWithShape="1">
          <a:blip r:embed="rId4">
            <a:alphaModFix/>
          </a:blip>
          <a:srcRect b="8304" l="0" r="0" t="0"/>
          <a:stretch/>
        </p:blipFill>
        <p:spPr>
          <a:xfrm>
            <a:off x="1028700" y="3669941"/>
            <a:ext cx="7373176" cy="5070607"/>
          </a:xfrm>
          <a:prstGeom prst="rect">
            <a:avLst/>
          </a:prstGeom>
          <a:noFill/>
          <a:ln>
            <a:noFill/>
          </a:ln>
        </p:spPr>
      </p:pic>
      <p:pic>
        <p:nvPicPr>
          <p:cNvPr id="640" name="Google Shape;640;p65"/>
          <p:cNvPicPr preferRelativeResize="0"/>
          <p:nvPr/>
        </p:nvPicPr>
        <p:blipFill rotWithShape="1">
          <a:blip r:embed="rId5">
            <a:alphaModFix/>
          </a:blip>
          <a:srcRect b="0" l="0" r="0" t="0"/>
          <a:stretch/>
        </p:blipFill>
        <p:spPr>
          <a:xfrm>
            <a:off x="8687869" y="3669941"/>
            <a:ext cx="9065183" cy="5070607"/>
          </a:xfrm>
          <a:prstGeom prst="rect">
            <a:avLst/>
          </a:prstGeom>
          <a:noFill/>
          <a:ln>
            <a:noFill/>
          </a:ln>
        </p:spPr>
      </p:pic>
      <p:sp>
        <p:nvSpPr>
          <p:cNvPr id="641" name="Google Shape;641;p65"/>
          <p:cNvSpPr txBox="1"/>
          <p:nvPr/>
        </p:nvSpPr>
        <p:spPr>
          <a:xfrm>
            <a:off x="1028700" y="885825"/>
            <a:ext cx="13141200" cy="9048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5000">
                <a:solidFill>
                  <a:srgbClr val="FFFFFF"/>
                </a:solidFill>
                <a:latin typeface="Montserrat"/>
                <a:ea typeface="Montserrat"/>
                <a:cs typeface="Montserrat"/>
                <a:sym typeface="Montserrat"/>
              </a:rPr>
              <a:t>b. Đầu và hai vai đảo ngược </a:t>
            </a:r>
            <a:endParaRPr/>
          </a:p>
        </p:txBody>
      </p:sp>
      <p:sp>
        <p:nvSpPr>
          <p:cNvPr id="642" name="Google Shape;642;p65"/>
          <p:cNvSpPr txBox="1"/>
          <p:nvPr/>
        </p:nvSpPr>
        <p:spPr>
          <a:xfrm>
            <a:off x="802255" y="2020793"/>
            <a:ext cx="17259300" cy="13727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Ngược với ở trên, hình mẫu đầu và hai vai đảo ngược hình thành trong một xu thế giá giảm. </a:t>
            </a:r>
            <a:endParaRPr/>
          </a:p>
        </p:txBody>
      </p:sp>
      <p:sp>
        <p:nvSpPr>
          <p:cNvPr id="643" name="Google Shape;643;p65"/>
          <p:cNvSpPr txBox="1"/>
          <p:nvPr/>
        </p:nvSpPr>
        <p:spPr>
          <a:xfrm>
            <a:off x="3215354" y="8969148"/>
            <a:ext cx="12433102"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6.15 Hình mẫu dạng đầu và hai vai đảo ngược </a:t>
            </a:r>
            <a:endParaRPr/>
          </a:p>
        </p:txBody>
      </p:sp>
    </p:spTree>
  </p:cSld>
  <p:clrMapOvr>
    <a:masterClrMapping/>
  </p:clrMapOvr>
  <p:transition spd="slow">
    <p:wipe dir="l"/>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6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649" name="Google Shape;649;p66"/>
          <p:cNvPicPr preferRelativeResize="0"/>
          <p:nvPr/>
        </p:nvPicPr>
        <p:blipFill rotWithShape="1">
          <a:blip r:embed="rId4">
            <a:alphaModFix/>
          </a:blip>
          <a:srcRect b="0" l="0" r="0" t="0"/>
          <a:stretch/>
        </p:blipFill>
        <p:spPr>
          <a:xfrm>
            <a:off x="7393705" y="4423745"/>
            <a:ext cx="4994493" cy="4303061"/>
          </a:xfrm>
          <a:prstGeom prst="rect">
            <a:avLst/>
          </a:prstGeom>
          <a:noFill/>
          <a:ln>
            <a:noFill/>
          </a:ln>
        </p:spPr>
      </p:pic>
      <p:pic>
        <p:nvPicPr>
          <p:cNvPr id="650" name="Google Shape;650;p66"/>
          <p:cNvPicPr preferRelativeResize="0"/>
          <p:nvPr/>
        </p:nvPicPr>
        <p:blipFill rotWithShape="1">
          <a:blip r:embed="rId5">
            <a:alphaModFix/>
          </a:blip>
          <a:srcRect b="0" l="0" r="0" t="0"/>
          <a:stretch/>
        </p:blipFill>
        <p:spPr>
          <a:xfrm>
            <a:off x="672857" y="4423745"/>
            <a:ext cx="6555147" cy="4370098"/>
          </a:xfrm>
          <a:prstGeom prst="rect">
            <a:avLst/>
          </a:prstGeom>
          <a:noFill/>
          <a:ln>
            <a:noFill/>
          </a:ln>
        </p:spPr>
      </p:pic>
      <p:pic>
        <p:nvPicPr>
          <p:cNvPr id="651" name="Google Shape;651;p66"/>
          <p:cNvPicPr preferRelativeResize="0"/>
          <p:nvPr/>
        </p:nvPicPr>
        <p:blipFill rotWithShape="1">
          <a:blip r:embed="rId6">
            <a:alphaModFix/>
          </a:blip>
          <a:srcRect b="408" l="10400" r="0" t="0"/>
          <a:stretch/>
        </p:blipFill>
        <p:spPr>
          <a:xfrm>
            <a:off x="12553900" y="4423745"/>
            <a:ext cx="5189851" cy="4303061"/>
          </a:xfrm>
          <a:prstGeom prst="rect">
            <a:avLst/>
          </a:prstGeom>
          <a:noFill/>
          <a:ln>
            <a:noFill/>
          </a:ln>
        </p:spPr>
      </p:pic>
      <p:sp>
        <p:nvSpPr>
          <p:cNvPr id="652" name="Google Shape;652;p66"/>
          <p:cNvSpPr txBox="1"/>
          <p:nvPr/>
        </p:nvSpPr>
        <p:spPr>
          <a:xfrm>
            <a:off x="1028700" y="885825"/>
            <a:ext cx="13141200" cy="9048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5000">
                <a:solidFill>
                  <a:srgbClr val="FFFFFF"/>
                </a:solidFill>
                <a:latin typeface="Montserrat"/>
                <a:ea typeface="Montserrat"/>
                <a:cs typeface="Montserrat"/>
                <a:sym typeface="Montserrat"/>
              </a:rPr>
              <a:t>c.Hình mẫu hai đỉnh hai đáy</a:t>
            </a:r>
            <a:endParaRPr/>
          </a:p>
        </p:txBody>
      </p:sp>
      <p:sp>
        <p:nvSpPr>
          <p:cNvPr id="653" name="Google Shape;653;p66"/>
          <p:cNvSpPr txBox="1"/>
          <p:nvPr/>
        </p:nvSpPr>
        <p:spPr>
          <a:xfrm>
            <a:off x="672857" y="1894066"/>
            <a:ext cx="17615143"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Hình mẫu hai đỉnh hình thành khi đường giá chứng khoán đang trong một xu thế giá lên tạo thành hai đỉnh cao ngang nhau và kết thúc bằng việc đường giá đi xuống thấp hơn đáy trước đó và ngược lại.</a:t>
            </a:r>
            <a:endParaRPr/>
          </a:p>
        </p:txBody>
      </p:sp>
      <p:sp>
        <p:nvSpPr>
          <p:cNvPr id="654" name="Google Shape;654;p66"/>
          <p:cNvSpPr txBox="1"/>
          <p:nvPr/>
        </p:nvSpPr>
        <p:spPr>
          <a:xfrm>
            <a:off x="3950431" y="8898618"/>
            <a:ext cx="10261699"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6.16 Hình mẫu dạng hai đỉnh, hai đáy</a:t>
            </a:r>
            <a:endParaRPr/>
          </a:p>
        </p:txBody>
      </p:sp>
    </p:spTree>
  </p:cSld>
  <p:clrMapOvr>
    <a:masterClrMapping/>
  </p:clrMapOvr>
  <p:transition spd="slow">
    <p:wipe dir="l"/>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6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660" name="Google Shape;660;p67"/>
          <p:cNvPicPr preferRelativeResize="0"/>
          <p:nvPr/>
        </p:nvPicPr>
        <p:blipFill rotWithShape="1">
          <a:blip r:embed="rId4">
            <a:alphaModFix/>
          </a:blip>
          <a:srcRect b="0" l="0" r="0" t="0"/>
          <a:stretch/>
        </p:blipFill>
        <p:spPr>
          <a:xfrm>
            <a:off x="1028700" y="4603172"/>
            <a:ext cx="7367406" cy="4027099"/>
          </a:xfrm>
          <a:prstGeom prst="rect">
            <a:avLst/>
          </a:prstGeom>
          <a:noFill/>
          <a:ln>
            <a:noFill/>
          </a:ln>
        </p:spPr>
      </p:pic>
      <p:pic>
        <p:nvPicPr>
          <p:cNvPr id="661" name="Google Shape;661;p67"/>
          <p:cNvPicPr preferRelativeResize="0"/>
          <p:nvPr/>
        </p:nvPicPr>
        <p:blipFill rotWithShape="1">
          <a:blip r:embed="rId5">
            <a:alphaModFix/>
          </a:blip>
          <a:srcRect b="0" l="0" r="0" t="0"/>
          <a:stretch/>
        </p:blipFill>
        <p:spPr>
          <a:xfrm>
            <a:off x="8609920" y="4603172"/>
            <a:ext cx="9257538" cy="4038601"/>
          </a:xfrm>
          <a:prstGeom prst="rect">
            <a:avLst/>
          </a:prstGeom>
          <a:noFill/>
          <a:ln>
            <a:noFill/>
          </a:ln>
        </p:spPr>
      </p:pic>
      <p:sp>
        <p:nvSpPr>
          <p:cNvPr id="662" name="Google Shape;662;p67"/>
          <p:cNvSpPr txBox="1"/>
          <p:nvPr/>
        </p:nvSpPr>
        <p:spPr>
          <a:xfrm>
            <a:off x="1028700" y="885825"/>
            <a:ext cx="13141200" cy="9048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5000">
                <a:solidFill>
                  <a:srgbClr val="FFFFFF"/>
                </a:solidFill>
                <a:latin typeface="Montserrat"/>
                <a:ea typeface="Montserrat"/>
                <a:cs typeface="Montserrat"/>
                <a:sym typeface="Montserrat"/>
              </a:rPr>
              <a:t>d. Hình mẫu ba đỉnh ba đáy</a:t>
            </a:r>
            <a:endParaRPr/>
          </a:p>
        </p:txBody>
      </p:sp>
      <p:sp>
        <p:nvSpPr>
          <p:cNvPr id="663" name="Google Shape;663;p67"/>
          <p:cNvSpPr txBox="1"/>
          <p:nvPr/>
        </p:nvSpPr>
        <p:spPr>
          <a:xfrm>
            <a:off x="1028700" y="2106467"/>
            <a:ext cx="16838758"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Tương tự như hình mẫu hai đỉnh hai đáy, ở đây đường giá hình thành ba đỉnh trong một xu thế giá lên hoặc ba đáy trong một xu thế giá xuống.</a:t>
            </a:r>
            <a:endParaRPr/>
          </a:p>
        </p:txBody>
      </p:sp>
      <p:sp>
        <p:nvSpPr>
          <p:cNvPr id="664" name="Google Shape;664;p67"/>
          <p:cNvSpPr txBox="1"/>
          <p:nvPr/>
        </p:nvSpPr>
        <p:spPr>
          <a:xfrm>
            <a:off x="4146500" y="8871960"/>
            <a:ext cx="9994999"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6.17 Hình mẫu dạng ba đỉnh, ba đáy</a:t>
            </a:r>
            <a:endParaRPr/>
          </a:p>
        </p:txBody>
      </p:sp>
    </p:spTree>
  </p:cSld>
  <p:clrMapOvr>
    <a:masterClrMapping/>
  </p:clrMapOvr>
  <p:transition spd="slow">
    <p:wipe dir="l"/>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6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670" name="Google Shape;670;p68"/>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0387" r="-10386" t="0"/>
            </a:stretch>
          </a:blipFill>
          <a:ln>
            <a:noFill/>
          </a:ln>
        </p:spPr>
      </p:sp>
      <p:sp>
        <p:nvSpPr>
          <p:cNvPr id="671" name="Google Shape;671;p68"/>
          <p:cNvSpPr txBox="1"/>
          <p:nvPr/>
        </p:nvSpPr>
        <p:spPr>
          <a:xfrm>
            <a:off x="1319844" y="933450"/>
            <a:ext cx="13218773" cy="46386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1.5.2. NHÓM HÌNH MẪU DUY TRÌ XU THẾ THỊ TRƯỜNG</a:t>
            </a:r>
            <a:endParaRPr/>
          </a:p>
        </p:txBody>
      </p:sp>
    </p:spTree>
  </p:cSld>
  <p:clrMapOvr>
    <a:masterClrMapping/>
  </p:clrMapOvr>
  <p:transition spd="slow">
    <p:wipe dir="l"/>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69"/>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677" name="Google Shape;677;p69"/>
          <p:cNvPicPr preferRelativeResize="0"/>
          <p:nvPr/>
        </p:nvPicPr>
        <p:blipFill rotWithShape="1">
          <a:blip r:embed="rId4">
            <a:alphaModFix/>
          </a:blip>
          <a:srcRect b="0" l="0" r="0" t="0"/>
          <a:stretch/>
        </p:blipFill>
        <p:spPr>
          <a:xfrm>
            <a:off x="1298881" y="5173152"/>
            <a:ext cx="7416305" cy="4085148"/>
          </a:xfrm>
          <a:prstGeom prst="rect">
            <a:avLst/>
          </a:prstGeom>
          <a:noFill/>
          <a:ln>
            <a:noFill/>
          </a:ln>
        </p:spPr>
      </p:pic>
      <p:pic>
        <p:nvPicPr>
          <p:cNvPr id="678" name="Google Shape;678;p69"/>
          <p:cNvPicPr preferRelativeResize="0"/>
          <p:nvPr/>
        </p:nvPicPr>
        <p:blipFill rotWithShape="1">
          <a:blip r:embed="rId5">
            <a:alphaModFix/>
          </a:blip>
          <a:srcRect b="0" l="0" r="0" t="0"/>
          <a:stretch/>
        </p:blipFill>
        <p:spPr>
          <a:xfrm>
            <a:off x="9133519" y="5173152"/>
            <a:ext cx="7553433" cy="4085148"/>
          </a:xfrm>
          <a:prstGeom prst="rect">
            <a:avLst/>
          </a:prstGeom>
          <a:noFill/>
          <a:ln>
            <a:noFill/>
          </a:ln>
        </p:spPr>
      </p:pic>
      <p:sp>
        <p:nvSpPr>
          <p:cNvPr id="679" name="Google Shape;679;p69"/>
          <p:cNvSpPr txBox="1"/>
          <p:nvPr/>
        </p:nvSpPr>
        <p:spPr>
          <a:xfrm>
            <a:off x="1298881" y="431067"/>
            <a:ext cx="13141200" cy="9048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5000">
                <a:solidFill>
                  <a:srgbClr val="FFFFFF"/>
                </a:solidFill>
                <a:latin typeface="Montserrat"/>
                <a:ea typeface="Montserrat"/>
                <a:cs typeface="Montserrat"/>
                <a:sym typeface="Montserrat"/>
              </a:rPr>
              <a:t>a. Hình mẫu hình lá cờ (Flag)</a:t>
            </a:r>
            <a:endParaRPr/>
          </a:p>
        </p:txBody>
      </p:sp>
      <p:sp>
        <p:nvSpPr>
          <p:cNvPr id="680" name="Google Shape;680;p69"/>
          <p:cNvSpPr txBox="1"/>
          <p:nvPr/>
        </p:nvSpPr>
        <p:spPr>
          <a:xfrm>
            <a:off x="1007737" y="1672951"/>
            <a:ext cx="16251563" cy="3071576"/>
          </a:xfrm>
          <a:prstGeom prst="rect">
            <a:avLst/>
          </a:prstGeom>
          <a:noFill/>
          <a:ln>
            <a:noFill/>
          </a:ln>
        </p:spPr>
        <p:txBody>
          <a:bodyPr anchorCtr="0" anchor="t" bIns="0" lIns="0" spcFirstLastPara="1" rIns="0" wrap="square" tIns="0">
            <a:spAutoFit/>
          </a:bodyPr>
          <a:lstStyle/>
          <a:p>
            <a:pPr indent="0" lvl="0" marL="0" marR="0" rtl="0" algn="l">
              <a:lnSpc>
                <a:spcPct val="150030"/>
              </a:lnSpc>
              <a:spcBef>
                <a:spcPts val="0"/>
              </a:spcBef>
              <a:spcAft>
                <a:spcPts val="0"/>
              </a:spcAft>
              <a:buNone/>
            </a:pPr>
            <a:r>
              <a:rPr lang="en-US" sz="3272">
                <a:solidFill>
                  <a:srgbClr val="FFFFFF"/>
                </a:solidFill>
                <a:latin typeface="Montserrat"/>
                <a:ea typeface="Montserrat"/>
                <a:cs typeface="Montserrat"/>
                <a:sym typeface="Montserrat"/>
              </a:rPr>
              <a:t>Lá cờ là một dạng hình mẫu hình thành từ những dao động giá trong một khoảng hẹp, diễn ra sau hoặc trước một đợt tăng giá hoặc giảm giá mạnh.    </a:t>
            </a:r>
            <a:endParaRPr/>
          </a:p>
          <a:p>
            <a:pPr indent="0" lvl="0" marL="0" marR="0" rtl="0" algn="l">
              <a:lnSpc>
                <a:spcPct val="150030"/>
              </a:lnSpc>
              <a:spcBef>
                <a:spcPts val="0"/>
              </a:spcBef>
              <a:spcAft>
                <a:spcPts val="0"/>
              </a:spcAft>
              <a:buNone/>
            </a:pPr>
            <a:r>
              <a:rPr lang="en-US" sz="3272">
                <a:solidFill>
                  <a:srgbClr val="FFFFFF"/>
                </a:solidFill>
                <a:latin typeface="Montserrat"/>
                <a:ea typeface="Montserrat"/>
                <a:cs typeface="Montserrat"/>
                <a:sym typeface="Montserrat"/>
              </a:rPr>
              <a:t>       Nếu lá cờ được hình thành sau một đợt tăng giá, tiếp sau giai đoạn này sẽ là một đợt tăng giá nữa; nếu sau một đợt giảm giá, một đợt giảm giá nữa sẽ diễn ra tiếp theo</a:t>
            </a:r>
            <a:endParaRPr/>
          </a:p>
        </p:txBody>
      </p:sp>
      <p:sp>
        <p:nvSpPr>
          <p:cNvPr id="681" name="Google Shape;681;p69"/>
          <p:cNvSpPr txBox="1"/>
          <p:nvPr/>
        </p:nvSpPr>
        <p:spPr>
          <a:xfrm>
            <a:off x="5496064" y="9349489"/>
            <a:ext cx="7414171"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6.18 Hình mẫu dạng lá cờ</a:t>
            </a:r>
            <a:endParaRPr/>
          </a:p>
        </p:txBody>
      </p:sp>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142" name="Google Shape;142;p7"/>
          <p:cNvSpPr/>
          <p:nvPr/>
        </p:nvSpPr>
        <p:spPr>
          <a:xfrm>
            <a:off x="7607868" y="0"/>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0501" r="-10500" t="0"/>
            </a:stretch>
          </a:blipFill>
          <a:ln>
            <a:noFill/>
          </a:ln>
        </p:spPr>
      </p:sp>
      <p:sp>
        <p:nvSpPr>
          <p:cNvPr id="143" name="Google Shape;143;p7"/>
          <p:cNvSpPr txBox="1"/>
          <p:nvPr/>
        </p:nvSpPr>
        <p:spPr>
          <a:xfrm>
            <a:off x="1028700" y="1395866"/>
            <a:ext cx="13158337" cy="28860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199">
                <a:solidFill>
                  <a:srgbClr val="FFFFFF"/>
                </a:solidFill>
                <a:latin typeface="Poppins"/>
                <a:ea typeface="Poppins"/>
                <a:cs typeface="Poppins"/>
                <a:sym typeface="Poppins"/>
              </a:rPr>
              <a:t>1.1.2. KHÁI NIỆM PHÂN TÍCH KỸ THUẬT</a:t>
            </a:r>
            <a:endParaRPr/>
          </a:p>
        </p:txBody>
      </p:sp>
      <p:pic>
        <p:nvPicPr>
          <p:cNvPr id="144" name="Google Shape;144;p7"/>
          <p:cNvPicPr preferRelativeResize="0"/>
          <p:nvPr/>
        </p:nvPicPr>
        <p:blipFill rotWithShape="1">
          <a:blip r:embed="rId5">
            <a:alphaModFix/>
          </a:blip>
          <a:srcRect b="0" l="0" r="0" t="0"/>
          <a:stretch/>
        </p:blipFill>
        <p:spPr>
          <a:xfrm>
            <a:off x="0" y="6172200"/>
            <a:ext cx="2828925" cy="4114800"/>
          </a:xfrm>
          <a:prstGeom prst="rect">
            <a:avLst/>
          </a:prstGeom>
          <a:noFill/>
          <a:ln>
            <a:noFill/>
          </a:ln>
        </p:spPr>
      </p:pic>
    </p:spTree>
  </p:cSld>
  <p:clrMapOvr>
    <a:masterClrMapping/>
  </p:clrMapOvr>
  <p:transition spd="slow">
    <p:wipe dir="l"/>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7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687" name="Google Shape;687;p70"/>
          <p:cNvPicPr preferRelativeResize="0"/>
          <p:nvPr/>
        </p:nvPicPr>
        <p:blipFill rotWithShape="1">
          <a:blip r:embed="rId4">
            <a:alphaModFix/>
          </a:blip>
          <a:srcRect b="0" l="0" r="0" t="0"/>
          <a:stretch/>
        </p:blipFill>
        <p:spPr>
          <a:xfrm>
            <a:off x="992316" y="4441658"/>
            <a:ext cx="7736557" cy="4465038"/>
          </a:xfrm>
          <a:prstGeom prst="rect">
            <a:avLst/>
          </a:prstGeom>
          <a:noFill/>
          <a:ln>
            <a:noFill/>
          </a:ln>
        </p:spPr>
      </p:pic>
      <p:pic>
        <p:nvPicPr>
          <p:cNvPr id="688" name="Google Shape;688;p70"/>
          <p:cNvPicPr preferRelativeResize="0"/>
          <p:nvPr/>
        </p:nvPicPr>
        <p:blipFill rotWithShape="1">
          <a:blip r:embed="rId5">
            <a:alphaModFix/>
          </a:blip>
          <a:srcRect b="0" l="0" r="0" t="0"/>
          <a:stretch/>
        </p:blipFill>
        <p:spPr>
          <a:xfrm>
            <a:off x="9144000" y="4441658"/>
            <a:ext cx="8404777" cy="4465038"/>
          </a:xfrm>
          <a:prstGeom prst="rect">
            <a:avLst/>
          </a:prstGeom>
          <a:noFill/>
          <a:ln>
            <a:noFill/>
          </a:ln>
        </p:spPr>
      </p:pic>
      <p:sp>
        <p:nvSpPr>
          <p:cNvPr id="689" name="Google Shape;689;p70"/>
          <p:cNvSpPr txBox="1"/>
          <p:nvPr/>
        </p:nvSpPr>
        <p:spPr>
          <a:xfrm>
            <a:off x="1224836" y="885825"/>
            <a:ext cx="13141200" cy="9048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5000">
                <a:solidFill>
                  <a:srgbClr val="FFFFFF"/>
                </a:solidFill>
                <a:latin typeface="Montserrat"/>
                <a:ea typeface="Montserrat"/>
                <a:cs typeface="Montserrat"/>
                <a:sym typeface="Montserrat"/>
              </a:rPr>
              <a:t>b.Hình mẫu hình cờ đuôi nheo</a:t>
            </a:r>
            <a:endParaRPr/>
          </a:p>
        </p:txBody>
      </p:sp>
      <p:sp>
        <p:nvSpPr>
          <p:cNvPr id="690" name="Google Shape;690;p70"/>
          <p:cNvSpPr txBox="1"/>
          <p:nvPr/>
        </p:nvSpPr>
        <p:spPr>
          <a:xfrm>
            <a:off x="708446" y="2121602"/>
            <a:ext cx="17259300"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Hình mẫu hình cờ đuôi nheo được hình thành trong một xu thế giá tăng hoặc một xu thế giá giảm. Trong một xu thế giá tăng, hình mẫu được hình thành khi xu thế tăng chậm lại </a:t>
            </a:r>
            <a:endParaRPr/>
          </a:p>
        </p:txBody>
      </p:sp>
      <p:sp>
        <p:nvSpPr>
          <p:cNvPr id="691" name="Google Shape;691;p70"/>
          <p:cNvSpPr txBox="1"/>
          <p:nvPr/>
        </p:nvSpPr>
        <p:spPr>
          <a:xfrm>
            <a:off x="4425032" y="9153525"/>
            <a:ext cx="9437936"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Hình 6.19 Hình mẫu dạng cờ đuôi nheo</a:t>
            </a:r>
            <a:endParaRPr/>
          </a:p>
        </p:txBody>
      </p:sp>
    </p:spTree>
  </p:cSld>
  <p:clrMapOvr>
    <a:masterClrMapping/>
  </p:clrMapOvr>
  <p:transition spd="slow">
    <p:wipe dir="l"/>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7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697" name="Google Shape;697;p71"/>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4151" r="-14151" t="0"/>
            </a:stretch>
          </a:blipFill>
          <a:ln>
            <a:noFill/>
          </a:ln>
        </p:spPr>
      </p:sp>
      <p:pic>
        <p:nvPicPr>
          <p:cNvPr id="698" name="Google Shape;698;p71"/>
          <p:cNvPicPr preferRelativeResize="0"/>
          <p:nvPr/>
        </p:nvPicPr>
        <p:blipFill rotWithShape="1">
          <a:blip r:embed="rId5">
            <a:alphaModFix/>
          </a:blip>
          <a:srcRect b="0" l="0" r="0" t="0"/>
          <a:stretch/>
        </p:blipFill>
        <p:spPr>
          <a:xfrm>
            <a:off x="173644" y="6827256"/>
            <a:ext cx="2551561" cy="3459744"/>
          </a:xfrm>
          <a:prstGeom prst="rect">
            <a:avLst/>
          </a:prstGeom>
          <a:noFill/>
          <a:ln>
            <a:noFill/>
          </a:ln>
        </p:spPr>
      </p:pic>
      <p:sp>
        <p:nvSpPr>
          <p:cNvPr id="699" name="Google Shape;699;p71"/>
          <p:cNvSpPr txBox="1"/>
          <p:nvPr/>
        </p:nvSpPr>
        <p:spPr>
          <a:xfrm>
            <a:off x="1319844" y="933450"/>
            <a:ext cx="13218773" cy="3124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1.5.3. NHÓM HÌNH MẪU LƯỠNG TÍNH</a:t>
            </a:r>
            <a:endParaRPr/>
          </a:p>
        </p:txBody>
      </p:sp>
    </p:spTree>
  </p:cSld>
  <p:clrMapOvr>
    <a:masterClrMapping/>
  </p:clrMapOvr>
  <p:transition spd="slow">
    <p:wipe dir="l"/>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7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705" name="Google Shape;705;p72"/>
          <p:cNvPicPr preferRelativeResize="0"/>
          <p:nvPr/>
        </p:nvPicPr>
        <p:blipFill rotWithShape="1">
          <a:blip r:embed="rId4">
            <a:alphaModFix/>
          </a:blip>
          <a:srcRect b="0" l="0" r="0" t="0"/>
          <a:stretch/>
        </p:blipFill>
        <p:spPr>
          <a:xfrm>
            <a:off x="1028700" y="2890982"/>
            <a:ext cx="7274119" cy="4006123"/>
          </a:xfrm>
          <a:prstGeom prst="rect">
            <a:avLst/>
          </a:prstGeom>
          <a:noFill/>
          <a:ln>
            <a:noFill/>
          </a:ln>
        </p:spPr>
      </p:pic>
      <p:pic>
        <p:nvPicPr>
          <p:cNvPr id="706" name="Google Shape;706;p72"/>
          <p:cNvPicPr preferRelativeResize="0"/>
          <p:nvPr/>
        </p:nvPicPr>
        <p:blipFill rotWithShape="1">
          <a:blip r:embed="rId5">
            <a:alphaModFix/>
          </a:blip>
          <a:srcRect b="23251" l="0" r="0" t="0"/>
          <a:stretch/>
        </p:blipFill>
        <p:spPr>
          <a:xfrm>
            <a:off x="8723458" y="2817514"/>
            <a:ext cx="7621960" cy="4153059"/>
          </a:xfrm>
          <a:prstGeom prst="rect">
            <a:avLst/>
          </a:prstGeom>
          <a:noFill/>
          <a:ln>
            <a:noFill/>
          </a:ln>
        </p:spPr>
      </p:pic>
      <p:sp>
        <p:nvSpPr>
          <p:cNvPr id="707" name="Google Shape;707;p72"/>
          <p:cNvSpPr txBox="1"/>
          <p:nvPr/>
        </p:nvSpPr>
        <p:spPr>
          <a:xfrm>
            <a:off x="608158" y="844683"/>
            <a:ext cx="16230600" cy="137275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Nhóm hình mẫu lưỡng tính gồm có hình mẫu hình cờ chữ nhật, hình tam giác hướng lên, tam giác hướng xuống, hình cái nêm... </a:t>
            </a:r>
            <a:endParaRPr/>
          </a:p>
        </p:txBody>
      </p:sp>
      <p:sp>
        <p:nvSpPr>
          <p:cNvPr id="708" name="Google Shape;708;p72"/>
          <p:cNvSpPr txBox="1"/>
          <p:nvPr/>
        </p:nvSpPr>
        <p:spPr>
          <a:xfrm>
            <a:off x="608158" y="7389673"/>
            <a:ext cx="17485745"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Khi trên đồ thị đường giá chứng khoán xuất hiện hình mẫu dạng này, xu thế giá tiếp theo sẽ có thể tiếp tục xu thế trước đó hay đảo ngược so với xu thế trước đó tùy thuộc từng trường hợp cụ thể. </a:t>
            </a:r>
            <a:endParaRPr/>
          </a:p>
        </p:txBody>
      </p:sp>
    </p:spTree>
  </p:cSld>
  <p:clrMapOvr>
    <a:masterClrMapping/>
  </p:clrMapOvr>
  <p:transition spd="slow">
    <p:wipe dir="l"/>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B68"/>
        </a:solidFill>
      </p:bgPr>
    </p:bg>
    <p:spTree>
      <p:nvGrpSpPr>
        <p:cNvPr id="712" name="Shape 712"/>
        <p:cNvGrpSpPr/>
        <p:nvPr/>
      </p:nvGrpSpPr>
      <p:grpSpPr>
        <a:xfrm>
          <a:off x="0" y="0"/>
          <a:ext cx="0" cy="0"/>
          <a:chOff x="0" y="0"/>
          <a:chExt cx="0" cy="0"/>
        </a:xfrm>
      </p:grpSpPr>
      <p:pic>
        <p:nvPicPr>
          <p:cNvPr id="713" name="Google Shape;713;p73"/>
          <p:cNvPicPr preferRelativeResize="0"/>
          <p:nvPr/>
        </p:nvPicPr>
        <p:blipFill rotWithShape="1">
          <a:blip r:embed="rId3">
            <a:alphaModFix amt="19999"/>
          </a:blip>
          <a:srcRect b="0" l="0" r="0" t="0"/>
          <a:stretch/>
        </p:blipFill>
        <p:spPr>
          <a:xfrm rot="-3261929">
            <a:off x="11287719" y="-4618828"/>
            <a:ext cx="12406564" cy="12856543"/>
          </a:xfrm>
          <a:prstGeom prst="rect">
            <a:avLst/>
          </a:prstGeom>
          <a:noFill/>
          <a:ln>
            <a:noFill/>
          </a:ln>
        </p:spPr>
      </p:pic>
      <p:pic>
        <p:nvPicPr>
          <p:cNvPr id="714" name="Google Shape;714;p73"/>
          <p:cNvPicPr preferRelativeResize="0"/>
          <p:nvPr/>
        </p:nvPicPr>
        <p:blipFill rotWithShape="1">
          <a:blip r:embed="rId3">
            <a:alphaModFix/>
          </a:blip>
          <a:srcRect b="0" l="0" r="0" t="0"/>
          <a:stretch/>
        </p:blipFill>
        <p:spPr>
          <a:xfrm rot="-3503445">
            <a:off x="16271422" y="-688600"/>
            <a:ext cx="2293248" cy="2376423"/>
          </a:xfrm>
          <a:prstGeom prst="rect">
            <a:avLst/>
          </a:prstGeom>
          <a:noFill/>
          <a:ln>
            <a:noFill/>
          </a:ln>
        </p:spPr>
      </p:pic>
      <p:pic>
        <p:nvPicPr>
          <p:cNvPr id="715" name="Google Shape;715;p73"/>
          <p:cNvPicPr preferRelativeResize="0"/>
          <p:nvPr/>
        </p:nvPicPr>
        <p:blipFill rotWithShape="1">
          <a:blip r:embed="rId3">
            <a:alphaModFix/>
          </a:blip>
          <a:srcRect b="0" l="0" r="0" t="0"/>
          <a:stretch/>
        </p:blipFill>
        <p:spPr>
          <a:xfrm rot="8907459">
            <a:off x="-469322" y="7673063"/>
            <a:ext cx="2393626" cy="2480441"/>
          </a:xfrm>
          <a:prstGeom prst="rect">
            <a:avLst/>
          </a:prstGeom>
          <a:noFill/>
          <a:ln>
            <a:noFill/>
          </a:ln>
        </p:spPr>
      </p:pic>
      <p:pic>
        <p:nvPicPr>
          <p:cNvPr id="716" name="Google Shape;716;p73"/>
          <p:cNvPicPr preferRelativeResize="0"/>
          <p:nvPr/>
        </p:nvPicPr>
        <p:blipFill rotWithShape="1">
          <a:blip r:embed="rId3">
            <a:alphaModFix amt="19999"/>
          </a:blip>
          <a:srcRect b="0" l="0" r="0" t="0"/>
          <a:stretch/>
        </p:blipFill>
        <p:spPr>
          <a:xfrm rot="6512446">
            <a:off x="-3057030" y="4574247"/>
            <a:ext cx="10179983" cy="10549205"/>
          </a:xfrm>
          <a:prstGeom prst="rect">
            <a:avLst/>
          </a:prstGeom>
          <a:noFill/>
          <a:ln>
            <a:noFill/>
          </a:ln>
        </p:spPr>
      </p:pic>
      <p:sp>
        <p:nvSpPr>
          <p:cNvPr id="717" name="Google Shape;717;p73"/>
          <p:cNvSpPr/>
          <p:nvPr/>
        </p:nvSpPr>
        <p:spPr>
          <a:xfrm>
            <a:off x="2035597" y="9258300"/>
            <a:ext cx="1175830" cy="11811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3"/>
          <p:cNvSpPr/>
          <p:nvPr/>
        </p:nvSpPr>
        <p:spPr>
          <a:xfrm>
            <a:off x="17260575" y="2331504"/>
            <a:ext cx="568950" cy="571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3"/>
          <p:cNvSpPr/>
          <p:nvPr/>
        </p:nvSpPr>
        <p:spPr>
          <a:xfrm>
            <a:off x="9833882" y="3119913"/>
            <a:ext cx="9609924" cy="9849588"/>
          </a:xfrm>
          <a:custGeom>
            <a:rect b="b" l="l" r="r" t="t"/>
            <a:pathLst>
              <a:path extrusionOk="0"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rotWithShape="1">
            <a:blip r:embed="rId4">
              <a:alphaModFix/>
            </a:blip>
            <a:stretch>
              <a:fillRect b="0" l="-40932" r="-4093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3"/>
          <p:cNvSpPr txBox="1"/>
          <p:nvPr/>
        </p:nvSpPr>
        <p:spPr>
          <a:xfrm>
            <a:off x="727491" y="1313082"/>
            <a:ext cx="13158337" cy="42862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199">
                <a:solidFill>
                  <a:srgbClr val="FFFFFF"/>
                </a:solidFill>
                <a:latin typeface="Poppins"/>
                <a:ea typeface="Poppins"/>
                <a:cs typeface="Poppins"/>
                <a:sym typeface="Poppins"/>
              </a:rPr>
              <a:t>1.6. CÁC CHỈ BÁO CƠ BẢN TRONG PHÂN TÍCH KỸ THUẬT</a:t>
            </a:r>
            <a:endParaRPr/>
          </a:p>
        </p:txBody>
      </p:sp>
    </p:spTree>
  </p:cSld>
  <p:clrMapOvr>
    <a:masterClrMapping/>
  </p:clrMapOvr>
  <p:transition spd="slow">
    <p:wipe dir="l"/>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7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726" name="Google Shape;726;p74"/>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0387" r="-10386" t="0"/>
            </a:stretch>
          </a:blipFill>
          <a:ln>
            <a:noFill/>
          </a:ln>
        </p:spPr>
      </p:sp>
      <p:pic>
        <p:nvPicPr>
          <p:cNvPr id="727" name="Google Shape;727;p74"/>
          <p:cNvPicPr preferRelativeResize="0"/>
          <p:nvPr/>
        </p:nvPicPr>
        <p:blipFill rotWithShape="1">
          <a:blip r:embed="rId5">
            <a:alphaModFix/>
          </a:blip>
          <a:srcRect b="0" l="0" r="0" t="0"/>
          <a:stretch/>
        </p:blipFill>
        <p:spPr>
          <a:xfrm>
            <a:off x="0" y="9140198"/>
            <a:ext cx="5412815" cy="1062880"/>
          </a:xfrm>
          <a:prstGeom prst="rect">
            <a:avLst/>
          </a:prstGeom>
          <a:noFill/>
          <a:ln>
            <a:noFill/>
          </a:ln>
        </p:spPr>
      </p:pic>
      <p:sp>
        <p:nvSpPr>
          <p:cNvPr id="728" name="Google Shape;728;p74"/>
          <p:cNvSpPr txBox="1"/>
          <p:nvPr/>
        </p:nvSpPr>
        <p:spPr>
          <a:xfrm>
            <a:off x="1319844" y="933450"/>
            <a:ext cx="13218773" cy="3124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1.6.1. CÁC CHỈ BÁO TRUNG BÌNH</a:t>
            </a:r>
            <a:endParaRPr/>
          </a:p>
        </p:txBody>
      </p:sp>
    </p:spTree>
  </p:cSld>
  <p:clrMapOvr>
    <a:masterClrMapping/>
  </p:clrMapOvr>
  <p:transition spd="slow">
    <p:wipe dir="l"/>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7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734" name="Google Shape;734;p75"/>
          <p:cNvPicPr preferRelativeResize="0"/>
          <p:nvPr/>
        </p:nvPicPr>
        <p:blipFill rotWithShape="1">
          <a:blip r:embed="rId4">
            <a:alphaModFix/>
          </a:blip>
          <a:srcRect b="0" l="0" r="0" t="0"/>
          <a:stretch/>
        </p:blipFill>
        <p:spPr>
          <a:xfrm>
            <a:off x="797389" y="5246901"/>
            <a:ext cx="7598061" cy="4011399"/>
          </a:xfrm>
          <a:prstGeom prst="rect">
            <a:avLst/>
          </a:prstGeom>
          <a:noFill/>
          <a:ln>
            <a:noFill/>
          </a:ln>
        </p:spPr>
      </p:pic>
      <p:pic>
        <p:nvPicPr>
          <p:cNvPr id="735" name="Google Shape;735;p75"/>
          <p:cNvPicPr preferRelativeResize="0"/>
          <p:nvPr/>
        </p:nvPicPr>
        <p:blipFill rotWithShape="1">
          <a:blip r:embed="rId5">
            <a:alphaModFix/>
          </a:blip>
          <a:srcRect b="0" l="0" r="0" t="0"/>
          <a:stretch/>
        </p:blipFill>
        <p:spPr>
          <a:xfrm>
            <a:off x="8594653" y="5246901"/>
            <a:ext cx="9230724" cy="4011399"/>
          </a:xfrm>
          <a:prstGeom prst="rect">
            <a:avLst/>
          </a:prstGeom>
          <a:noFill/>
          <a:ln>
            <a:noFill/>
          </a:ln>
        </p:spPr>
      </p:pic>
      <p:sp>
        <p:nvSpPr>
          <p:cNvPr id="736" name="Google Shape;736;p75"/>
          <p:cNvSpPr txBox="1"/>
          <p:nvPr/>
        </p:nvSpPr>
        <p:spPr>
          <a:xfrm>
            <a:off x="1028700" y="885825"/>
            <a:ext cx="16796677" cy="9048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5000">
                <a:solidFill>
                  <a:srgbClr val="FFFFFF"/>
                </a:solidFill>
                <a:latin typeface="Montserrat"/>
                <a:ea typeface="Montserrat"/>
                <a:cs typeface="Montserrat"/>
                <a:sym typeface="Montserrat"/>
              </a:rPr>
              <a:t>a. Đường trung bình trượt (MA – Moving Average)</a:t>
            </a:r>
            <a:endParaRPr/>
          </a:p>
        </p:txBody>
      </p:sp>
      <p:sp>
        <p:nvSpPr>
          <p:cNvPr id="737" name="Google Shape;737;p75"/>
          <p:cNvSpPr txBox="1"/>
          <p:nvPr/>
        </p:nvSpPr>
        <p:spPr>
          <a:xfrm>
            <a:off x="797389" y="2075185"/>
            <a:ext cx="16741710"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Trung bình trượt của giá chứng khoán là mức giá bình quân của chứng khoán trong một khoảng thời gian xác định. </a:t>
            </a:r>
            <a:endParaRPr/>
          </a:p>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Đường trung bình trượt là công cụ khá phổ biến phản ánh xu thế chung của từng cổ phiếu hoặc thị trường nói chung.</a:t>
            </a:r>
            <a:endParaRPr/>
          </a:p>
        </p:txBody>
      </p:sp>
    </p:spTree>
  </p:cSld>
  <p:clrMapOvr>
    <a:masterClrMapping/>
  </p:clrMapOvr>
  <p:transition spd="slow">
    <p:wipe dir="l"/>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7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743" name="Google Shape;743;p76"/>
          <p:cNvPicPr preferRelativeResize="0"/>
          <p:nvPr/>
        </p:nvPicPr>
        <p:blipFill rotWithShape="1">
          <a:blip r:embed="rId4">
            <a:alphaModFix/>
          </a:blip>
          <a:srcRect b="0" l="0" r="0" t="0"/>
          <a:stretch/>
        </p:blipFill>
        <p:spPr>
          <a:xfrm>
            <a:off x="298693" y="3706381"/>
            <a:ext cx="8779183" cy="4684327"/>
          </a:xfrm>
          <a:prstGeom prst="rect">
            <a:avLst/>
          </a:prstGeom>
          <a:noFill/>
          <a:ln>
            <a:noFill/>
          </a:ln>
        </p:spPr>
      </p:pic>
      <p:pic>
        <p:nvPicPr>
          <p:cNvPr id="744" name="Google Shape;744;p76"/>
          <p:cNvPicPr preferRelativeResize="0"/>
          <p:nvPr/>
        </p:nvPicPr>
        <p:blipFill rotWithShape="1">
          <a:blip r:embed="rId5">
            <a:alphaModFix/>
          </a:blip>
          <a:srcRect b="0" l="0" r="0" t="0"/>
          <a:stretch/>
        </p:blipFill>
        <p:spPr>
          <a:xfrm>
            <a:off x="9182100" y="3725431"/>
            <a:ext cx="8818904" cy="4684327"/>
          </a:xfrm>
          <a:prstGeom prst="rect">
            <a:avLst/>
          </a:prstGeom>
          <a:noFill/>
          <a:ln>
            <a:noFill/>
          </a:ln>
        </p:spPr>
      </p:pic>
      <p:sp>
        <p:nvSpPr>
          <p:cNvPr id="745" name="Google Shape;745;p76"/>
          <p:cNvSpPr txBox="1"/>
          <p:nvPr/>
        </p:nvSpPr>
        <p:spPr>
          <a:xfrm>
            <a:off x="355843" y="923925"/>
            <a:ext cx="17576314"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Có nhiều loại đường trung bình trượt khác nhau như đường trung bình trượt giản đơn, đường trung bình trượt theo hệ số mũ, đường trung bình trượt tuyến tính có trọng số, đường trung bình trượt hồi quy theo thời gian...</a:t>
            </a:r>
            <a:endParaRPr/>
          </a:p>
        </p:txBody>
      </p:sp>
      <p:sp>
        <p:nvSpPr>
          <p:cNvPr id="746" name="Google Shape;746;p76"/>
          <p:cNvSpPr txBox="1"/>
          <p:nvPr/>
        </p:nvSpPr>
        <p:spPr>
          <a:xfrm>
            <a:off x="514350" y="8435763"/>
            <a:ext cx="17259300" cy="1568873"/>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822">
                <a:solidFill>
                  <a:srgbClr val="FFFFFF"/>
                </a:solidFill>
                <a:latin typeface="Montserrat"/>
                <a:ea typeface="Montserrat"/>
                <a:cs typeface="Montserrat"/>
                <a:sym typeface="Montserrat"/>
              </a:rPr>
              <a:t>Các nhà phân tích kỹ thuật dùng đường trung bình trượt như là một chi báo xu thế dài hạn và xem xét các mức giá hiện tại trong mối tương quan với xu thế này để nhận ra các dấu hiệu thay đổi.</a:t>
            </a:r>
            <a:endParaRPr/>
          </a:p>
        </p:txBody>
      </p:sp>
    </p:spTree>
  </p:cSld>
  <p:clrMapOvr>
    <a:masterClrMapping/>
  </p:clrMapOvr>
  <p:transition spd="slow">
    <p:wipe dir="l"/>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7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752" name="Google Shape;752;p77"/>
          <p:cNvPicPr preferRelativeResize="0"/>
          <p:nvPr/>
        </p:nvPicPr>
        <p:blipFill rotWithShape="1">
          <a:blip r:embed="rId4">
            <a:alphaModFix/>
          </a:blip>
          <a:srcRect b="0" l="0" r="0" t="0"/>
          <a:stretch/>
        </p:blipFill>
        <p:spPr>
          <a:xfrm>
            <a:off x="9144000" y="5498341"/>
            <a:ext cx="7330769" cy="4161084"/>
          </a:xfrm>
          <a:prstGeom prst="rect">
            <a:avLst/>
          </a:prstGeom>
          <a:noFill/>
          <a:ln>
            <a:noFill/>
          </a:ln>
        </p:spPr>
      </p:pic>
      <p:pic>
        <p:nvPicPr>
          <p:cNvPr id="753" name="Google Shape;753;p77"/>
          <p:cNvPicPr preferRelativeResize="0"/>
          <p:nvPr/>
        </p:nvPicPr>
        <p:blipFill rotWithShape="1">
          <a:blip r:embed="rId5">
            <a:alphaModFix/>
          </a:blip>
          <a:srcRect b="0" l="0" r="0" t="0"/>
          <a:stretch/>
        </p:blipFill>
        <p:spPr>
          <a:xfrm>
            <a:off x="1028700" y="5458030"/>
            <a:ext cx="7295003" cy="4241706"/>
          </a:xfrm>
          <a:prstGeom prst="rect">
            <a:avLst/>
          </a:prstGeom>
          <a:noFill/>
          <a:ln>
            <a:noFill/>
          </a:ln>
        </p:spPr>
      </p:pic>
      <p:sp>
        <p:nvSpPr>
          <p:cNvPr id="754" name="Google Shape;754;p77"/>
          <p:cNvSpPr txBox="1"/>
          <p:nvPr/>
        </p:nvSpPr>
        <p:spPr>
          <a:xfrm>
            <a:off x="745661" y="885825"/>
            <a:ext cx="16796677" cy="18573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5000">
                <a:solidFill>
                  <a:srgbClr val="FFFFFF"/>
                </a:solidFill>
                <a:latin typeface="Montserrat"/>
                <a:ea typeface="Montserrat"/>
                <a:cs typeface="Montserrat"/>
                <a:sym typeface="Montserrat"/>
              </a:rPr>
              <a:t>b. Đường trung bình trượt giản đơn (SMA – Simple Moving Average)</a:t>
            </a:r>
            <a:endParaRPr/>
          </a:p>
        </p:txBody>
      </p:sp>
      <p:sp>
        <p:nvSpPr>
          <p:cNvPr id="755" name="Google Shape;755;p77"/>
          <p:cNvSpPr txBox="1"/>
          <p:nvPr/>
        </p:nvSpPr>
        <p:spPr>
          <a:xfrm>
            <a:off x="745661" y="3065894"/>
            <a:ext cx="17259300"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SMA của một loại chứng khoán được tính bằng cách cộng giá đóng cửa của nó trong khoảng thời gian nhất định rồi chia tổng tìm được cho tổng các đơn vị tính trong khoảng thời gian trên.</a:t>
            </a:r>
            <a:endParaRPr/>
          </a:p>
        </p:txBody>
      </p:sp>
    </p:spTree>
  </p:cSld>
  <p:clrMapOvr>
    <a:masterClrMapping/>
  </p:clrMapOvr>
  <p:transition spd="slow">
    <p:wipe dir="l"/>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7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761" name="Google Shape;761;p78"/>
          <p:cNvPicPr preferRelativeResize="0"/>
          <p:nvPr/>
        </p:nvPicPr>
        <p:blipFill rotWithShape="1">
          <a:blip r:embed="rId4">
            <a:alphaModFix/>
          </a:blip>
          <a:srcRect b="0" l="0" r="0" t="0"/>
          <a:stretch/>
        </p:blipFill>
        <p:spPr>
          <a:xfrm>
            <a:off x="9427039" y="5402295"/>
            <a:ext cx="7785259" cy="4485480"/>
          </a:xfrm>
          <a:prstGeom prst="rect">
            <a:avLst/>
          </a:prstGeom>
          <a:noFill/>
          <a:ln>
            <a:noFill/>
          </a:ln>
        </p:spPr>
      </p:pic>
      <p:pic>
        <p:nvPicPr>
          <p:cNvPr id="762" name="Google Shape;762;p78"/>
          <p:cNvPicPr preferRelativeResize="0"/>
          <p:nvPr/>
        </p:nvPicPr>
        <p:blipFill rotWithShape="1">
          <a:blip r:embed="rId5">
            <a:alphaModFix/>
          </a:blip>
          <a:srcRect b="0" l="2165" r="0" t="11312"/>
          <a:stretch/>
        </p:blipFill>
        <p:spPr>
          <a:xfrm>
            <a:off x="701071" y="6372823"/>
            <a:ext cx="8435421" cy="2473143"/>
          </a:xfrm>
          <a:prstGeom prst="rect">
            <a:avLst/>
          </a:prstGeom>
          <a:noFill/>
          <a:ln>
            <a:noFill/>
          </a:ln>
        </p:spPr>
      </p:pic>
      <p:sp>
        <p:nvSpPr>
          <p:cNvPr id="763" name="Google Shape;763;p78"/>
          <p:cNvSpPr txBox="1"/>
          <p:nvPr/>
        </p:nvSpPr>
        <p:spPr>
          <a:xfrm>
            <a:off x="1028700" y="432934"/>
            <a:ext cx="16796677" cy="18573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5000">
                <a:solidFill>
                  <a:srgbClr val="FFFFFF"/>
                </a:solidFill>
                <a:latin typeface="Montserrat"/>
                <a:ea typeface="Montserrat"/>
                <a:cs typeface="Montserrat"/>
                <a:sym typeface="Montserrat"/>
              </a:rPr>
              <a:t>c. Đường trung bình trượt cấp số mũ (EMA – Exponential Moving Average)</a:t>
            </a:r>
            <a:endParaRPr/>
          </a:p>
        </p:txBody>
      </p:sp>
      <p:sp>
        <p:nvSpPr>
          <p:cNvPr id="764" name="Google Shape;764;p78"/>
          <p:cNvSpPr txBox="1"/>
          <p:nvPr/>
        </p:nvSpPr>
        <p:spPr>
          <a:xfrm>
            <a:off x="514350" y="2411979"/>
            <a:ext cx="17259300" cy="34873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Để giảm tính trễ của đường trung bình trượt giản đơn, các nhà PTKT nường sử dụng đường trung bình trượt theo hệ số mũ (đường trung bình trượt vọng số mũ). Đường trung bình trượt theo hệ số mũ giảm tính trễ bằng cách a trọng số lớn cho giá hiện tại so với giá trong quá khứ. </a:t>
            </a:r>
            <a:endParaRPr/>
          </a:p>
        </p:txBody>
      </p:sp>
    </p:spTree>
  </p:cSld>
  <p:clrMapOvr>
    <a:masterClrMapping/>
  </p:clrMapOvr>
  <p:transition spd="slow">
    <p:wipe dir="l"/>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79"/>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770" name="Google Shape;770;p79"/>
          <p:cNvSpPr txBox="1"/>
          <p:nvPr/>
        </p:nvSpPr>
        <p:spPr>
          <a:xfrm>
            <a:off x="401132" y="933450"/>
            <a:ext cx="17747766" cy="4071288"/>
          </a:xfrm>
          <a:prstGeom prst="rect">
            <a:avLst/>
          </a:prstGeom>
          <a:noFill/>
          <a:ln>
            <a:noFill/>
          </a:ln>
        </p:spPr>
        <p:txBody>
          <a:bodyPr anchorCtr="0" anchor="t" bIns="0" lIns="0" spcFirstLastPara="1" rIns="0" wrap="square" tIns="0">
            <a:spAutoFit/>
          </a:bodyPr>
          <a:lstStyle/>
          <a:p>
            <a:pPr indent="0" lvl="0" marL="0" marR="0" rtl="0" algn="l">
              <a:lnSpc>
                <a:spcPct val="150041"/>
              </a:lnSpc>
              <a:spcBef>
                <a:spcPts val="0"/>
              </a:spcBef>
              <a:spcAft>
                <a:spcPts val="0"/>
              </a:spcAft>
              <a:buNone/>
            </a:pPr>
            <a:r>
              <a:rPr lang="en-US" sz="3641">
                <a:solidFill>
                  <a:srgbClr val="FFFFFF"/>
                </a:solidFill>
                <a:latin typeface="Montserrat"/>
                <a:ea typeface="Montserrat"/>
                <a:cs typeface="Montserrat"/>
                <a:sym typeface="Montserrat"/>
              </a:rPr>
              <a:t> Như vậy đường</a:t>
            </a:r>
            <a:r>
              <a:rPr lang="en-US" sz="3641">
                <a:solidFill>
                  <a:srgbClr val="FF1616"/>
                </a:solidFill>
                <a:latin typeface="Montserrat"/>
                <a:ea typeface="Montserrat"/>
                <a:cs typeface="Montserrat"/>
                <a:sym typeface="Montserrat"/>
              </a:rPr>
              <a:t> trung bình trượt có trọng số</a:t>
            </a:r>
            <a:r>
              <a:rPr lang="en-US" sz="3641">
                <a:solidFill>
                  <a:srgbClr val="FFFFFF"/>
                </a:solidFill>
                <a:latin typeface="Montserrat"/>
                <a:ea typeface="Montserrat"/>
                <a:cs typeface="Montserrat"/>
                <a:sym typeface="Montserrat"/>
              </a:rPr>
              <a:t> sẽ phản ứng nhanh hơn với sự thay đổi giá hiện tại so với đường trung bình trượt giản đơn.    </a:t>
            </a:r>
            <a:endParaRPr/>
          </a:p>
          <a:p>
            <a:pPr indent="0" lvl="0" marL="0" marR="0" rtl="0" algn="l">
              <a:lnSpc>
                <a:spcPct val="150041"/>
              </a:lnSpc>
              <a:spcBef>
                <a:spcPts val="0"/>
              </a:spcBef>
              <a:spcAft>
                <a:spcPts val="0"/>
              </a:spcAft>
              <a:buNone/>
            </a:pPr>
            <a:r>
              <a:rPr lang="en-US" sz="3641">
                <a:solidFill>
                  <a:srgbClr val="FFFFFF"/>
                </a:solidFill>
                <a:latin typeface="Montserrat"/>
                <a:ea typeface="Montserrat"/>
                <a:cs typeface="Montserrat"/>
                <a:sym typeface="Montserrat"/>
              </a:rPr>
              <a:t>Trọng số áp dụng cho mức giá hiện tại phụ thuộc vào khoảng thời gian để tính đường trung bình trượt. Khoảng thời gian dùng để tính đường trung bình trượt càng ngắn, trọng số áp dụng cho mức giá hiện tại càng lớn.</a:t>
            </a:r>
            <a:endParaRPr/>
          </a:p>
        </p:txBody>
      </p:sp>
      <p:sp>
        <p:nvSpPr>
          <p:cNvPr id="771" name="Google Shape;771;p79"/>
          <p:cNvSpPr txBox="1"/>
          <p:nvPr/>
        </p:nvSpPr>
        <p:spPr>
          <a:xfrm>
            <a:off x="401132" y="5433829"/>
            <a:ext cx="17660423"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Chú ý: Với đường trung bình trượt theo hệ số mũ ở giai đoạn đầu tiên, giá trị đường trung bình trượt giản đơn được sử dụng thay cho giá trị đường trung bình trượt theo hệ số mũ của ngày hôm trước.</a:t>
            </a:r>
            <a:endParaRPr/>
          </a:p>
        </p:txBody>
      </p:sp>
      <p:sp>
        <p:nvSpPr>
          <p:cNvPr id="772" name="Google Shape;772;p79"/>
          <p:cNvSpPr txBox="1"/>
          <p:nvPr/>
        </p:nvSpPr>
        <p:spPr>
          <a:xfrm>
            <a:off x="5762035" y="8149610"/>
            <a:ext cx="6052245"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EMA₁ = Pxt + SMA₁ × (1−t)</a:t>
            </a:r>
            <a:endParaRPr/>
          </a:p>
        </p:txBody>
      </p:sp>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D81"/>
        </a:solidFill>
      </p:bgPr>
    </p:bg>
    <p:spTree>
      <p:nvGrpSpPr>
        <p:cNvPr id="148" name="Shape 148"/>
        <p:cNvGrpSpPr/>
        <p:nvPr/>
      </p:nvGrpSpPr>
      <p:grpSpPr>
        <a:xfrm>
          <a:off x="0" y="0"/>
          <a:ext cx="0" cy="0"/>
          <a:chOff x="0" y="0"/>
          <a:chExt cx="0" cy="0"/>
        </a:xfrm>
      </p:grpSpPr>
      <p:pic>
        <p:nvPicPr>
          <p:cNvPr id="149" name="Google Shape;149;p8"/>
          <p:cNvPicPr preferRelativeResize="0"/>
          <p:nvPr/>
        </p:nvPicPr>
        <p:blipFill rotWithShape="1">
          <a:blip r:embed="rId3">
            <a:alphaModFix/>
          </a:blip>
          <a:srcRect b="0" l="0" r="0" t="0"/>
          <a:stretch/>
        </p:blipFill>
        <p:spPr>
          <a:xfrm>
            <a:off x="640508" y="1273668"/>
            <a:ext cx="5094286" cy="7520854"/>
          </a:xfrm>
          <a:prstGeom prst="rect">
            <a:avLst/>
          </a:prstGeom>
          <a:noFill/>
          <a:ln>
            <a:noFill/>
          </a:ln>
        </p:spPr>
      </p:pic>
      <p:sp>
        <p:nvSpPr>
          <p:cNvPr id="150" name="Google Shape;150;p8"/>
          <p:cNvSpPr txBox="1"/>
          <p:nvPr/>
        </p:nvSpPr>
        <p:spPr>
          <a:xfrm>
            <a:off x="6812615" y="1861006"/>
            <a:ext cx="10673130" cy="6865790"/>
          </a:xfrm>
          <a:prstGeom prst="rect">
            <a:avLst/>
          </a:prstGeom>
          <a:noFill/>
          <a:ln>
            <a:noFill/>
          </a:ln>
        </p:spPr>
        <p:txBody>
          <a:bodyPr anchorCtr="0" anchor="t" bIns="0" lIns="0" spcFirstLastPara="1" rIns="0" wrap="square" tIns="0">
            <a:spAutoFit/>
          </a:bodyPr>
          <a:lstStyle/>
          <a:p>
            <a:pPr indent="0" lvl="0" marL="0" marR="0" rtl="0" algn="just">
              <a:lnSpc>
                <a:spcPct val="149986"/>
              </a:lnSpc>
              <a:spcBef>
                <a:spcPts val="0"/>
              </a:spcBef>
              <a:spcAft>
                <a:spcPts val="0"/>
              </a:spcAft>
              <a:buNone/>
            </a:pPr>
            <a:r>
              <a:rPr b="1" lang="en-US" sz="3595">
                <a:solidFill>
                  <a:srgbClr val="FFFFFF"/>
                </a:solidFill>
                <a:latin typeface="Montserrat"/>
                <a:ea typeface="Montserrat"/>
                <a:cs typeface="Montserrat"/>
                <a:sym typeface="Montserrat"/>
              </a:rPr>
              <a:t>Theo Edward và Magee:</a:t>
            </a:r>
            <a:endParaRPr/>
          </a:p>
          <a:p>
            <a:pPr indent="0" lvl="0" marL="0" marR="0" rtl="0" algn="just">
              <a:lnSpc>
                <a:spcPct val="149986"/>
              </a:lnSpc>
              <a:spcBef>
                <a:spcPts val="0"/>
              </a:spcBef>
              <a:spcAft>
                <a:spcPts val="0"/>
              </a:spcAft>
              <a:buNone/>
            </a:pPr>
            <a:r>
              <a:rPr lang="en-US" sz="3595">
                <a:solidFill>
                  <a:srgbClr val="FFFFFF"/>
                </a:solidFill>
                <a:latin typeface="Montserrat"/>
                <a:ea typeface="Montserrat"/>
                <a:cs typeface="Montserrat"/>
                <a:sym typeface="Montserrat"/>
              </a:rPr>
              <a:t>“Phân tích kỹ thuật là môn khoa học của sự </a:t>
            </a:r>
            <a:r>
              <a:rPr lang="en-US" sz="3595">
                <a:solidFill>
                  <a:srgbClr val="FF1616"/>
                </a:solidFill>
                <a:latin typeface="Montserrat"/>
                <a:ea typeface="Montserrat"/>
                <a:cs typeface="Montserrat"/>
                <a:sym typeface="Montserrat"/>
              </a:rPr>
              <a:t>ghi nhận lại</a:t>
            </a:r>
            <a:r>
              <a:rPr lang="en-US" sz="3595">
                <a:solidFill>
                  <a:srgbClr val="FFFFFF"/>
                </a:solidFill>
                <a:latin typeface="Montserrat"/>
                <a:ea typeface="Montserrat"/>
                <a:cs typeface="Montserrat"/>
                <a:sym typeface="Montserrat"/>
              </a:rPr>
              <a:t>, thường là dưới </a:t>
            </a:r>
            <a:r>
              <a:rPr lang="en-US" sz="3595">
                <a:solidFill>
                  <a:srgbClr val="FF1616"/>
                </a:solidFill>
                <a:latin typeface="Montserrat"/>
                <a:ea typeface="Montserrat"/>
                <a:cs typeface="Montserrat"/>
                <a:sym typeface="Montserrat"/>
              </a:rPr>
              <a:t>dạng đồ thị</a:t>
            </a:r>
            <a:r>
              <a:rPr lang="en-US" sz="3595">
                <a:solidFill>
                  <a:srgbClr val="FFFFFF"/>
                </a:solidFill>
                <a:latin typeface="Montserrat"/>
                <a:ea typeface="Montserrat"/>
                <a:cs typeface="Montserrat"/>
                <a:sym typeface="Montserrat"/>
              </a:rPr>
              <a:t>, những hoạt động giao dịch diễn ra trong </a:t>
            </a:r>
            <a:r>
              <a:rPr lang="en-US" sz="3595">
                <a:solidFill>
                  <a:srgbClr val="FF1616"/>
                </a:solidFill>
                <a:latin typeface="Montserrat"/>
                <a:ea typeface="Montserrat"/>
                <a:cs typeface="Montserrat"/>
                <a:sym typeface="Montserrat"/>
              </a:rPr>
              <a:t>quá khứ</a:t>
            </a:r>
            <a:r>
              <a:rPr lang="en-US" sz="3595">
                <a:solidFill>
                  <a:srgbClr val="FFFFFF"/>
                </a:solidFill>
                <a:latin typeface="Montserrat"/>
                <a:ea typeface="Montserrat"/>
                <a:cs typeface="Montserrat"/>
                <a:sym typeface="Montserrat"/>
              </a:rPr>
              <a:t> gây lên những thay đổi về giá, khối lượng giao dịch,... của một chứng khoán bất kỳ hay với chung toàn bộ thị trường và sau đó sẽ dựa trên </a:t>
            </a:r>
            <a:r>
              <a:rPr lang="en-US" sz="3595">
                <a:solidFill>
                  <a:srgbClr val="FF1616"/>
                </a:solidFill>
                <a:latin typeface="Montserrat"/>
                <a:ea typeface="Montserrat"/>
                <a:cs typeface="Montserrat"/>
                <a:sym typeface="Montserrat"/>
              </a:rPr>
              <a:t>“bức tranh về quá khứ”</a:t>
            </a:r>
            <a:r>
              <a:rPr lang="en-US" sz="3595">
                <a:solidFill>
                  <a:srgbClr val="FFFFFF"/>
                </a:solidFill>
                <a:latin typeface="Montserrat"/>
                <a:ea typeface="Montserrat"/>
                <a:cs typeface="Montserrat"/>
                <a:sym typeface="Montserrat"/>
              </a:rPr>
              <a:t> đó để suy luận ra xu thế có thể xảy ra trong tương lai”</a:t>
            </a:r>
            <a:endParaRPr/>
          </a:p>
          <a:p>
            <a:pPr indent="0" lvl="0" marL="0" marR="0" rtl="0" algn="just">
              <a:lnSpc>
                <a:spcPct val="149986"/>
              </a:lnSpc>
              <a:spcBef>
                <a:spcPts val="0"/>
              </a:spcBef>
              <a:spcAft>
                <a:spcPts val="0"/>
              </a:spcAft>
              <a:buNone/>
            </a:pPr>
            <a:r>
              <a:t/>
            </a:r>
            <a:endParaRPr sz="3595">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8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778" name="Google Shape;778;p80"/>
          <p:cNvPicPr preferRelativeResize="0"/>
          <p:nvPr/>
        </p:nvPicPr>
        <p:blipFill rotWithShape="1">
          <a:blip r:embed="rId4">
            <a:alphaModFix/>
          </a:blip>
          <a:srcRect b="0" l="0" r="0" t="7152"/>
          <a:stretch/>
        </p:blipFill>
        <p:spPr>
          <a:xfrm>
            <a:off x="8324399" y="5288747"/>
            <a:ext cx="9545759" cy="4830321"/>
          </a:xfrm>
          <a:prstGeom prst="rect">
            <a:avLst/>
          </a:prstGeom>
          <a:noFill/>
          <a:ln>
            <a:noFill/>
          </a:ln>
        </p:spPr>
      </p:pic>
      <p:pic>
        <p:nvPicPr>
          <p:cNvPr id="779" name="Google Shape;779;p80"/>
          <p:cNvPicPr preferRelativeResize="0"/>
          <p:nvPr/>
        </p:nvPicPr>
        <p:blipFill rotWithShape="1">
          <a:blip r:embed="rId5">
            <a:alphaModFix/>
          </a:blip>
          <a:srcRect b="0" l="0" r="0" t="0"/>
          <a:stretch/>
        </p:blipFill>
        <p:spPr>
          <a:xfrm>
            <a:off x="8324399" y="486516"/>
            <a:ext cx="9513503" cy="4610139"/>
          </a:xfrm>
          <a:prstGeom prst="rect">
            <a:avLst/>
          </a:prstGeom>
          <a:noFill/>
          <a:ln>
            <a:noFill/>
          </a:ln>
        </p:spPr>
      </p:pic>
      <p:sp>
        <p:nvSpPr>
          <p:cNvPr id="780" name="Google Shape;780;p80"/>
          <p:cNvSpPr txBox="1"/>
          <p:nvPr/>
        </p:nvSpPr>
        <p:spPr>
          <a:xfrm>
            <a:off x="388192" y="1143352"/>
            <a:ext cx="7677412" cy="7604438"/>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3658">
                <a:solidFill>
                  <a:srgbClr val="FFFFFF"/>
                </a:solidFill>
                <a:latin typeface="Montserrat"/>
                <a:ea typeface="Montserrat"/>
                <a:cs typeface="Montserrat"/>
                <a:sym typeface="Montserrat"/>
              </a:rPr>
              <a:t>Có hai sự so sánh được coi là quan trọng liên quan đến các đường MA. </a:t>
            </a:r>
            <a:endParaRPr/>
          </a:p>
          <a:p>
            <a:pPr indent="0" lvl="0" marL="0" marR="0" rtl="0" algn="l">
              <a:lnSpc>
                <a:spcPct val="150000"/>
              </a:lnSpc>
              <a:spcBef>
                <a:spcPts val="0"/>
              </a:spcBef>
              <a:spcAft>
                <a:spcPts val="0"/>
              </a:spcAft>
              <a:buNone/>
            </a:pPr>
            <a:r>
              <a:rPr lang="en-US" sz="3658">
                <a:solidFill>
                  <a:srgbClr val="FFFFFF"/>
                </a:solidFill>
                <a:latin typeface="Montserrat"/>
                <a:ea typeface="Montserrat"/>
                <a:cs typeface="Montserrat"/>
                <a:sym typeface="Montserrat"/>
              </a:rPr>
              <a:t>So sánh thứ nhất là giữa các mức giá cụ thể và các đường MA ngắn hạn (MA 50 ngày). Trong xu thế giá chung của một loại cổ phiếu hoặc thị trường là đang đi xuống, đường MA thường sẽ nằm phía trên mức giá hiện tại.</a:t>
            </a:r>
            <a:endParaRPr/>
          </a:p>
        </p:txBody>
      </p:sp>
    </p:spTree>
  </p:cSld>
  <p:clrMapOvr>
    <a:masterClrMapping/>
  </p:clrMapOvr>
  <p:transition spd="slow">
    <p:wipe dir="l"/>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8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786" name="Google Shape;786;p81"/>
          <p:cNvPicPr preferRelativeResize="0"/>
          <p:nvPr/>
        </p:nvPicPr>
        <p:blipFill rotWithShape="1">
          <a:blip r:embed="rId4">
            <a:alphaModFix/>
          </a:blip>
          <a:srcRect b="0" l="0" r="0" t="0"/>
          <a:stretch/>
        </p:blipFill>
        <p:spPr>
          <a:xfrm>
            <a:off x="514350" y="3427255"/>
            <a:ext cx="8598920" cy="5121316"/>
          </a:xfrm>
          <a:prstGeom prst="rect">
            <a:avLst/>
          </a:prstGeom>
          <a:noFill/>
          <a:ln>
            <a:noFill/>
          </a:ln>
        </p:spPr>
      </p:pic>
      <p:sp>
        <p:nvSpPr>
          <p:cNvPr id="787" name="Google Shape;787;p81"/>
          <p:cNvSpPr txBox="1"/>
          <p:nvPr/>
        </p:nvSpPr>
        <p:spPr>
          <a:xfrm>
            <a:off x="514350" y="923925"/>
            <a:ext cx="17773650"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So sánh thứ hai là giữa đường MA ngắn hạn (MA 50 ngày) và MA dài hạn (MA200 ngày). Thường thì khi hai đường MA này cắt nhau sẽ báo hiệu một sự thay đổi của xu thế giá chung. </a:t>
            </a:r>
            <a:endParaRPr/>
          </a:p>
        </p:txBody>
      </p:sp>
      <p:sp>
        <p:nvSpPr>
          <p:cNvPr id="788" name="Google Shape;788;p81"/>
          <p:cNvSpPr txBox="1"/>
          <p:nvPr/>
        </p:nvSpPr>
        <p:spPr>
          <a:xfrm>
            <a:off x="10021821" y="3487022"/>
            <a:ext cx="7593322" cy="48970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Nếu đường MA ngắn hạn cắt đường MA dài hạn từ bên dưới với khối lượng giao dịch lớn, đây sẽ là dấu hiệu giá lên (dấu hiệu mua) bởi vì nó báo hiệu sự đảo chiều của xu thế từ tiêu cực sang tích cực và ngược lại.</a:t>
            </a:r>
            <a:endParaRPr/>
          </a:p>
        </p:txBody>
      </p:sp>
    </p:spTree>
  </p:cSld>
  <p:clrMapOvr>
    <a:masterClrMapping/>
  </p:clrMapOvr>
  <p:transition spd="slow">
    <p:wipe dir="l"/>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8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794" name="Google Shape;794;p82"/>
          <p:cNvPicPr preferRelativeResize="0"/>
          <p:nvPr/>
        </p:nvPicPr>
        <p:blipFill rotWithShape="1">
          <a:blip r:embed="rId4">
            <a:alphaModFix/>
          </a:blip>
          <a:srcRect b="0" l="0" r="0" t="0"/>
          <a:stretch/>
        </p:blipFill>
        <p:spPr>
          <a:xfrm>
            <a:off x="8103085" y="5598873"/>
            <a:ext cx="9793492" cy="4358104"/>
          </a:xfrm>
          <a:prstGeom prst="rect">
            <a:avLst/>
          </a:prstGeom>
          <a:noFill/>
          <a:ln>
            <a:noFill/>
          </a:ln>
        </p:spPr>
      </p:pic>
      <p:pic>
        <p:nvPicPr>
          <p:cNvPr id="795" name="Google Shape;795;p82"/>
          <p:cNvPicPr preferRelativeResize="0"/>
          <p:nvPr/>
        </p:nvPicPr>
        <p:blipFill rotWithShape="1">
          <a:blip r:embed="rId5">
            <a:alphaModFix/>
          </a:blip>
          <a:srcRect b="0" l="0" r="0" t="0"/>
          <a:stretch/>
        </p:blipFill>
        <p:spPr>
          <a:xfrm>
            <a:off x="737556" y="3620798"/>
            <a:ext cx="9150987" cy="3956151"/>
          </a:xfrm>
          <a:prstGeom prst="rect">
            <a:avLst/>
          </a:prstGeom>
          <a:noFill/>
          <a:ln>
            <a:noFill/>
          </a:ln>
        </p:spPr>
      </p:pic>
      <p:sp>
        <p:nvSpPr>
          <p:cNvPr id="796" name="Google Shape;796;p82"/>
          <p:cNvSpPr txBox="1"/>
          <p:nvPr/>
        </p:nvSpPr>
        <p:spPr>
          <a:xfrm>
            <a:off x="391422" y="561997"/>
            <a:ext cx="17896578"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Nhìn chung, đối với một xu thế giá lên, đường MA ngắn hạn sẽ nằm trên đường MA dài hạn. Đáng lưu ý là nếu khoảng cách giữa hai đường MA này trở nên quá lớn, nhà phân tích kỹ thuật có thể coi đó là dấu hiệu cổ phiếu hiện được mua vào quá nhiều và ngược lại .</a:t>
            </a:r>
            <a:endParaRPr/>
          </a:p>
        </p:txBody>
      </p:sp>
    </p:spTree>
  </p:cSld>
  <p:clrMapOvr>
    <a:masterClrMapping/>
  </p:clrMapOvr>
  <p:transition spd="slow">
    <p:wipe dir="l"/>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8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802" name="Google Shape;802;p83"/>
          <p:cNvSpPr txBox="1"/>
          <p:nvPr/>
        </p:nvSpPr>
        <p:spPr>
          <a:xfrm>
            <a:off x="1028700" y="885825"/>
            <a:ext cx="16796677" cy="18573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5000">
                <a:solidFill>
                  <a:srgbClr val="FFFFFF"/>
                </a:solidFill>
                <a:latin typeface="Montserrat"/>
                <a:ea typeface="Montserrat"/>
                <a:cs typeface="Montserrat"/>
                <a:sym typeface="Montserrat"/>
              </a:rPr>
              <a:t>d. Đường trung bình trượt hội tụ/phân kỳ (MACD convergence/ divergence) Moving Average -</a:t>
            </a:r>
            <a:endParaRPr/>
          </a:p>
        </p:txBody>
      </p:sp>
      <p:sp>
        <p:nvSpPr>
          <p:cNvPr id="803" name="Google Shape;803;p83"/>
          <p:cNvSpPr txBox="1"/>
          <p:nvPr/>
        </p:nvSpPr>
        <p:spPr>
          <a:xfrm>
            <a:off x="12380071" y="3381124"/>
            <a:ext cx="5445306" cy="48970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Chỉ báo MACD trở thành chỉ báo chu kỳ khi lấy hiệu số đường trung bình trượt ngắn hạn trừ đi đường trung bình trượt dài hạn. </a:t>
            </a:r>
            <a:endParaRPr/>
          </a:p>
        </p:txBody>
      </p:sp>
      <p:pic>
        <p:nvPicPr>
          <p:cNvPr id="804" name="Google Shape;804;p83"/>
          <p:cNvPicPr preferRelativeResize="0"/>
          <p:nvPr/>
        </p:nvPicPr>
        <p:blipFill rotWithShape="1">
          <a:blip r:embed="rId4">
            <a:alphaModFix/>
          </a:blip>
          <a:srcRect b="3841" l="0" r="0" t="12760"/>
          <a:stretch/>
        </p:blipFill>
        <p:spPr>
          <a:xfrm>
            <a:off x="349364" y="3485899"/>
            <a:ext cx="11770925" cy="5143547"/>
          </a:xfrm>
          <a:prstGeom prst="rect">
            <a:avLst/>
          </a:prstGeom>
          <a:noFill/>
          <a:ln>
            <a:noFill/>
          </a:ln>
        </p:spPr>
      </p:pic>
    </p:spTree>
  </p:cSld>
  <p:clrMapOvr>
    <a:masterClrMapping/>
  </p:clrMapOvr>
  <p:transition spd="slow">
    <p:wipe dir="l"/>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8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10" name="Google Shape;810;p84"/>
          <p:cNvPicPr preferRelativeResize="0"/>
          <p:nvPr/>
        </p:nvPicPr>
        <p:blipFill rotWithShape="1">
          <a:blip r:embed="rId4">
            <a:alphaModFix/>
          </a:blip>
          <a:srcRect b="8855" l="0" r="0" t="4966"/>
          <a:stretch/>
        </p:blipFill>
        <p:spPr>
          <a:xfrm>
            <a:off x="0" y="1677188"/>
            <a:ext cx="12666962" cy="7408002"/>
          </a:xfrm>
          <a:prstGeom prst="rect">
            <a:avLst/>
          </a:prstGeom>
          <a:noFill/>
          <a:ln>
            <a:noFill/>
          </a:ln>
        </p:spPr>
      </p:pic>
      <p:sp>
        <p:nvSpPr>
          <p:cNvPr id="811" name="Google Shape;811;p84"/>
          <p:cNvSpPr txBox="1"/>
          <p:nvPr/>
        </p:nvSpPr>
        <p:spPr>
          <a:xfrm>
            <a:off x="12982030" y="1372182"/>
            <a:ext cx="4924512" cy="34873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Dạng phổ biến cho đường MACD chuẩn là hiệu số của hai đường EMA(12) và EMA(26).</a:t>
            </a:r>
            <a:endParaRPr/>
          </a:p>
        </p:txBody>
      </p:sp>
      <p:sp>
        <p:nvSpPr>
          <p:cNvPr id="812" name="Google Shape;812;p84"/>
          <p:cNvSpPr txBox="1"/>
          <p:nvPr/>
        </p:nvSpPr>
        <p:spPr>
          <a:xfrm>
            <a:off x="12982030" y="5597885"/>
            <a:ext cx="4561935" cy="34873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Công thức này được sử dụng rất nhiều trong các chương trình PTKT.</a:t>
            </a:r>
            <a:endParaRPr/>
          </a:p>
        </p:txBody>
      </p:sp>
    </p:spTree>
  </p:cSld>
  <p:clrMapOvr>
    <a:masterClrMapping/>
  </p:clrMapOvr>
  <p:transition spd="slow">
    <p:wipe dir="l"/>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8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18" name="Google Shape;818;p85"/>
          <p:cNvPicPr preferRelativeResize="0"/>
          <p:nvPr/>
        </p:nvPicPr>
        <p:blipFill rotWithShape="1">
          <a:blip r:embed="rId4">
            <a:alphaModFix/>
          </a:blip>
          <a:srcRect b="0" l="0" r="0" t="0"/>
          <a:stretch/>
        </p:blipFill>
        <p:spPr>
          <a:xfrm>
            <a:off x="662170" y="769905"/>
            <a:ext cx="5404316" cy="7679818"/>
          </a:xfrm>
          <a:prstGeom prst="rect">
            <a:avLst/>
          </a:prstGeom>
          <a:noFill/>
          <a:ln>
            <a:noFill/>
          </a:ln>
        </p:spPr>
      </p:pic>
      <p:pic>
        <p:nvPicPr>
          <p:cNvPr id="819" name="Google Shape;819;p85"/>
          <p:cNvPicPr preferRelativeResize="0"/>
          <p:nvPr/>
        </p:nvPicPr>
        <p:blipFill rotWithShape="1">
          <a:blip r:embed="rId5">
            <a:alphaModFix/>
          </a:blip>
          <a:srcRect b="0" l="0" r="0" t="0"/>
          <a:stretch/>
        </p:blipFill>
        <p:spPr>
          <a:xfrm>
            <a:off x="13226796" y="5143500"/>
            <a:ext cx="4032504" cy="4114800"/>
          </a:xfrm>
          <a:prstGeom prst="rect">
            <a:avLst/>
          </a:prstGeom>
          <a:noFill/>
          <a:ln>
            <a:noFill/>
          </a:ln>
        </p:spPr>
      </p:pic>
      <p:sp>
        <p:nvSpPr>
          <p:cNvPr id="820" name="Google Shape;820;p85"/>
          <p:cNvSpPr txBox="1"/>
          <p:nvPr/>
        </p:nvSpPr>
        <p:spPr>
          <a:xfrm>
            <a:off x="6502215" y="674655"/>
            <a:ext cx="11329684" cy="4757481"/>
          </a:xfrm>
          <a:prstGeom prst="rect">
            <a:avLst/>
          </a:prstGeom>
          <a:noFill/>
          <a:ln>
            <a:noFill/>
          </a:ln>
        </p:spPr>
        <p:txBody>
          <a:bodyPr anchorCtr="0" anchor="t" bIns="0" lIns="0" spcFirstLastPara="1" rIns="0" wrap="square" tIns="0">
            <a:spAutoFit/>
          </a:bodyPr>
          <a:lstStyle/>
          <a:p>
            <a:pPr indent="0" lvl="0" marL="0" marR="0" rtl="0" algn="l">
              <a:lnSpc>
                <a:spcPct val="150013"/>
              </a:lnSpc>
              <a:spcBef>
                <a:spcPts val="0"/>
              </a:spcBef>
              <a:spcAft>
                <a:spcPts val="0"/>
              </a:spcAft>
              <a:buNone/>
            </a:pPr>
            <a:r>
              <a:rPr lang="en-US" sz="3631">
                <a:solidFill>
                  <a:srgbClr val="FFFFFF"/>
                </a:solidFill>
                <a:latin typeface="Montserrat"/>
                <a:ea typeface="Montserrat"/>
                <a:cs typeface="Montserrat"/>
                <a:sym typeface="Montserrat"/>
              </a:rPr>
              <a:t> Theo ông Appeld : nếu sử dụng các đường trung bình trượt ngắn hạn hơn trong việc tính MACD sẽ tạo ra những chỉ báo quá vội, trong khi sử dụng các đường trung bình trượt dài hạn hơn trong tính toán sẽ tạo ra những dấu hiệu quá chậm, không phản ứng kịp với những sự đảo chiều.</a:t>
            </a:r>
            <a:endParaRPr/>
          </a:p>
        </p:txBody>
      </p:sp>
      <p:sp>
        <p:nvSpPr>
          <p:cNvPr id="821" name="Google Shape;821;p85"/>
          <p:cNvSpPr txBox="1"/>
          <p:nvPr/>
        </p:nvSpPr>
        <p:spPr>
          <a:xfrm>
            <a:off x="0" y="8613165"/>
            <a:ext cx="10642927" cy="20776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Appeld :MACD - chỉ báo kỹ thuật tạo nên những chiến thuận giao dịch đỉnh cao </a:t>
            </a:r>
            <a:endParaRPr/>
          </a:p>
          <a:p>
            <a:pPr indent="0" lvl="0" marL="0" marR="0" rtl="0" algn="ctr">
              <a:lnSpc>
                <a:spcPct val="150013"/>
              </a:lnSpc>
              <a:spcBef>
                <a:spcPts val="0"/>
              </a:spcBef>
              <a:spcAft>
                <a:spcPts val="0"/>
              </a:spcAft>
              <a:buNone/>
            </a:pPr>
            <a:r>
              <a:t/>
            </a:r>
            <a:endParaRPr sz="3718">
              <a:solidFill>
                <a:srgbClr val="FFFFFF"/>
              </a:solidFill>
              <a:latin typeface="Montserrat"/>
              <a:ea typeface="Montserrat"/>
              <a:cs typeface="Montserrat"/>
              <a:sym typeface="Montserrat"/>
            </a:endParaRPr>
          </a:p>
        </p:txBody>
      </p:sp>
    </p:spTree>
  </p:cSld>
  <p:clrMapOvr>
    <a:masterClrMapping/>
  </p:clrMapOvr>
  <p:transition spd="slow">
    <p:wipe dir="l"/>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8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27" name="Google Shape;827;p86"/>
          <p:cNvPicPr preferRelativeResize="0"/>
          <p:nvPr/>
        </p:nvPicPr>
        <p:blipFill rotWithShape="1">
          <a:blip r:embed="rId4">
            <a:alphaModFix/>
          </a:blip>
          <a:srcRect b="0" l="0" r="0" t="0"/>
          <a:stretch/>
        </p:blipFill>
        <p:spPr>
          <a:xfrm>
            <a:off x="614638" y="2736067"/>
            <a:ext cx="10519731" cy="6522233"/>
          </a:xfrm>
          <a:prstGeom prst="rect">
            <a:avLst/>
          </a:prstGeom>
          <a:noFill/>
          <a:ln>
            <a:noFill/>
          </a:ln>
        </p:spPr>
      </p:pic>
      <p:sp>
        <p:nvSpPr>
          <p:cNvPr id="828" name="Google Shape;828;p86"/>
          <p:cNvSpPr txBox="1"/>
          <p:nvPr/>
        </p:nvSpPr>
        <p:spPr>
          <a:xfrm>
            <a:off x="1028700" y="923925"/>
            <a:ext cx="15926497" cy="13727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Trong số hai đường trung bình trượt hình thành nên MACD, đường EMA(12) là đường nhanh và EMA(26) là đường chậm.</a:t>
            </a:r>
            <a:endParaRPr/>
          </a:p>
        </p:txBody>
      </p:sp>
      <p:sp>
        <p:nvSpPr>
          <p:cNvPr id="829" name="Google Shape;829;p86"/>
          <p:cNvSpPr txBox="1"/>
          <p:nvPr/>
        </p:nvSpPr>
        <p:spPr>
          <a:xfrm>
            <a:off x="11380493" y="2844802"/>
            <a:ext cx="6299348" cy="56018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 Các mức giá đóng của được sử dụng để xây dựng đường trung bình trượt. Thông thường một đường EMA(9) của đường MACD được xây dựng để hình thành đường tín hiệu của MACD. </a:t>
            </a:r>
            <a:endParaRPr/>
          </a:p>
        </p:txBody>
      </p:sp>
    </p:spTree>
  </p:cSld>
  <p:clrMapOvr>
    <a:masterClrMapping/>
  </p:clrMapOvr>
  <p:transition spd="slow">
    <p:wipe dir="l"/>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8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35" name="Google Shape;835;p87"/>
          <p:cNvPicPr preferRelativeResize="0"/>
          <p:nvPr/>
        </p:nvPicPr>
        <p:blipFill rotWithShape="1">
          <a:blip r:embed="rId4">
            <a:alphaModFix/>
          </a:blip>
          <a:srcRect b="0" l="0" r="0" t="0"/>
          <a:stretch/>
        </p:blipFill>
        <p:spPr>
          <a:xfrm>
            <a:off x="1028700" y="3732693"/>
            <a:ext cx="8115300" cy="6291744"/>
          </a:xfrm>
          <a:prstGeom prst="rect">
            <a:avLst/>
          </a:prstGeom>
          <a:noFill/>
          <a:ln>
            <a:noFill/>
          </a:ln>
        </p:spPr>
      </p:pic>
      <p:sp>
        <p:nvSpPr>
          <p:cNvPr id="836" name="Google Shape;836;p87"/>
          <p:cNvSpPr txBox="1"/>
          <p:nvPr/>
        </p:nvSpPr>
        <p:spPr>
          <a:xfrm>
            <a:off x="427011" y="691442"/>
            <a:ext cx="17860989" cy="27824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Dấu hiệu thị trường tăng giá khi đường MACD cắt đường tín hiệu từ dưới lên trên. Dấu hiệu thị trường giảm giá khi đường MACD cắt đường tín hiệu từ trên xuống dưới. Đường MACD xuyên chéo qua đường số 0 khi đường EMA ngắn hạn giao nhau với đường EMA dài hạn.</a:t>
            </a:r>
            <a:endParaRPr/>
          </a:p>
        </p:txBody>
      </p:sp>
      <p:sp>
        <p:nvSpPr>
          <p:cNvPr id="837" name="Google Shape;837;p87"/>
          <p:cNvSpPr txBox="1"/>
          <p:nvPr/>
        </p:nvSpPr>
        <p:spPr>
          <a:xfrm>
            <a:off x="9827724" y="4723704"/>
            <a:ext cx="7625672" cy="34873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Hình 6.20 Minh họa việc sử dụng đường trung bình trượt phân kỳ xác định thời điểm tăng/giảm trên đô thị Merrill Lynch</a:t>
            </a:r>
            <a:endParaRPr/>
          </a:p>
        </p:txBody>
      </p:sp>
    </p:spTree>
  </p:cSld>
  <p:clrMapOvr>
    <a:masterClrMapping/>
  </p:clrMapOvr>
  <p:transition spd="slow">
    <p:wipe dir="l"/>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pic>
        <p:nvPicPr>
          <p:cNvPr id="842" name="Google Shape;842;p8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43" name="Google Shape;843;p88"/>
          <p:cNvPicPr preferRelativeResize="0"/>
          <p:nvPr/>
        </p:nvPicPr>
        <p:blipFill rotWithShape="1">
          <a:blip r:embed="rId4">
            <a:alphaModFix/>
          </a:blip>
          <a:srcRect b="0" l="0" r="0" t="0"/>
          <a:stretch/>
        </p:blipFill>
        <p:spPr>
          <a:xfrm>
            <a:off x="0" y="552990"/>
            <a:ext cx="18288000" cy="8491381"/>
          </a:xfrm>
          <a:prstGeom prst="rect">
            <a:avLst/>
          </a:prstGeom>
          <a:noFill/>
          <a:ln>
            <a:noFill/>
          </a:ln>
        </p:spPr>
      </p:pic>
      <p:sp>
        <p:nvSpPr>
          <p:cNvPr id="844" name="Google Shape;844;p88"/>
          <p:cNvSpPr txBox="1"/>
          <p:nvPr/>
        </p:nvSpPr>
        <p:spPr>
          <a:xfrm>
            <a:off x="5419172" y="9172575"/>
            <a:ext cx="8067675" cy="7054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100">
                <a:solidFill>
                  <a:srgbClr val="FFFFFF"/>
                </a:solidFill>
                <a:latin typeface="Arial"/>
                <a:ea typeface="Arial"/>
                <a:cs typeface="Arial"/>
                <a:sym typeface="Arial"/>
              </a:rPr>
              <a:t>VNINDEX và chỉ báo MACD</a:t>
            </a:r>
            <a:endParaRPr/>
          </a:p>
        </p:txBody>
      </p:sp>
    </p:spTree>
  </p:cSld>
  <p:clrMapOvr>
    <a:masterClrMapping/>
  </p:clrMapOvr>
  <p:transition spd="slow">
    <p:wipe dir="l"/>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89"/>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850" name="Google Shape;850;p89"/>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0444" r="-10444" t="0"/>
            </a:stretch>
          </a:blipFill>
          <a:ln>
            <a:noFill/>
          </a:ln>
        </p:spPr>
      </p:sp>
      <p:pic>
        <p:nvPicPr>
          <p:cNvPr id="851" name="Google Shape;851;p89"/>
          <p:cNvPicPr preferRelativeResize="0"/>
          <p:nvPr/>
        </p:nvPicPr>
        <p:blipFill rotWithShape="1">
          <a:blip r:embed="rId5">
            <a:alphaModFix/>
          </a:blip>
          <a:srcRect b="0" l="0" r="0" t="0"/>
          <a:stretch/>
        </p:blipFill>
        <p:spPr>
          <a:xfrm>
            <a:off x="185752" y="7233213"/>
            <a:ext cx="3161888" cy="3144641"/>
          </a:xfrm>
          <a:prstGeom prst="rect">
            <a:avLst/>
          </a:prstGeom>
          <a:noFill/>
          <a:ln>
            <a:noFill/>
          </a:ln>
        </p:spPr>
      </p:pic>
      <p:sp>
        <p:nvSpPr>
          <p:cNvPr id="852" name="Google Shape;852;p89"/>
          <p:cNvSpPr txBox="1"/>
          <p:nvPr/>
        </p:nvSpPr>
        <p:spPr>
          <a:xfrm>
            <a:off x="1319844" y="933450"/>
            <a:ext cx="13218773" cy="3124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1.6.2. CÁC CHỈ BÁO THEO CHU KỲ</a:t>
            </a:r>
            <a:endParaRPr/>
          </a:p>
        </p:txBody>
      </p:sp>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D81"/>
        </a:solidFill>
      </p:bgPr>
    </p:bg>
    <p:spTree>
      <p:nvGrpSpPr>
        <p:cNvPr id="154" name="Shape 154"/>
        <p:cNvGrpSpPr/>
        <p:nvPr/>
      </p:nvGrpSpPr>
      <p:grpSpPr>
        <a:xfrm>
          <a:off x="0" y="0"/>
          <a:ext cx="0" cy="0"/>
          <a:chOff x="0" y="0"/>
          <a:chExt cx="0" cy="0"/>
        </a:xfrm>
      </p:grpSpPr>
      <p:pic>
        <p:nvPicPr>
          <p:cNvPr id="155" name="Google Shape;155;p9"/>
          <p:cNvPicPr preferRelativeResize="0"/>
          <p:nvPr/>
        </p:nvPicPr>
        <p:blipFill rotWithShape="1">
          <a:blip r:embed="rId3">
            <a:alphaModFix/>
          </a:blip>
          <a:srcRect b="0" l="13434" r="0" t="0"/>
          <a:stretch/>
        </p:blipFill>
        <p:spPr>
          <a:xfrm>
            <a:off x="802255" y="2755144"/>
            <a:ext cx="9350840" cy="6079699"/>
          </a:xfrm>
          <a:prstGeom prst="rect">
            <a:avLst/>
          </a:prstGeom>
          <a:noFill/>
          <a:ln>
            <a:noFill/>
          </a:ln>
        </p:spPr>
      </p:pic>
      <p:sp>
        <p:nvSpPr>
          <p:cNvPr id="156" name="Google Shape;156;p9"/>
          <p:cNvSpPr txBox="1"/>
          <p:nvPr/>
        </p:nvSpPr>
        <p:spPr>
          <a:xfrm>
            <a:off x="288810" y="1272107"/>
            <a:ext cx="10431230" cy="1152525"/>
          </a:xfrm>
          <a:prstGeom prst="rect">
            <a:avLst/>
          </a:prstGeom>
          <a:noFill/>
          <a:ln>
            <a:noFill/>
          </a:ln>
        </p:spPr>
        <p:txBody>
          <a:bodyPr anchorCtr="0" anchor="t" bIns="0" lIns="0" spcFirstLastPara="1" rIns="0" wrap="square" tIns="0">
            <a:spAutoFit/>
          </a:bodyPr>
          <a:lstStyle/>
          <a:p>
            <a:pPr indent="0" lvl="0" marL="0" marR="0" rtl="0" algn="ctr">
              <a:lnSpc>
                <a:spcPct val="120026"/>
              </a:lnSpc>
              <a:spcBef>
                <a:spcPts val="0"/>
              </a:spcBef>
              <a:spcAft>
                <a:spcPts val="0"/>
              </a:spcAft>
              <a:buNone/>
            </a:pPr>
            <a:r>
              <a:rPr lang="en-US" sz="3725">
                <a:solidFill>
                  <a:srgbClr val="FFFFFF"/>
                </a:solidFill>
                <a:latin typeface="Poppins"/>
                <a:ea typeface="Poppins"/>
                <a:cs typeface="Poppins"/>
                <a:sym typeface="Poppins"/>
              </a:rPr>
              <a:t>THEO STEVEN B. ACHELIS, TÁC GIẢ CỦA CUỐN SÁCH “TECHNICAL ANALYSIS FROM A TO Z":</a:t>
            </a:r>
            <a:endParaRPr/>
          </a:p>
        </p:txBody>
      </p:sp>
      <p:sp>
        <p:nvSpPr>
          <p:cNvPr id="157" name="Google Shape;157;p9"/>
          <p:cNvSpPr txBox="1"/>
          <p:nvPr/>
        </p:nvSpPr>
        <p:spPr>
          <a:xfrm>
            <a:off x="10694538" y="1651926"/>
            <a:ext cx="6564762" cy="4015919"/>
          </a:xfrm>
          <a:prstGeom prst="rect">
            <a:avLst/>
          </a:prstGeom>
          <a:noFill/>
          <a:ln>
            <a:noFill/>
          </a:ln>
        </p:spPr>
        <p:txBody>
          <a:bodyPr anchorCtr="0" anchor="t" bIns="0" lIns="0" spcFirstLastPara="1" rIns="0" wrap="square" tIns="0">
            <a:spAutoFit/>
          </a:bodyPr>
          <a:lstStyle/>
          <a:p>
            <a:pPr indent="0" lvl="0" marL="0" marR="0" rtl="0" algn="just">
              <a:lnSpc>
                <a:spcPct val="299555"/>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49986"/>
              </a:lnSpc>
              <a:spcBef>
                <a:spcPts val="0"/>
              </a:spcBef>
              <a:spcAft>
                <a:spcPts val="0"/>
              </a:spcAft>
              <a:buNone/>
            </a:pPr>
            <a:r>
              <a:rPr lang="en-US" sz="3595">
                <a:solidFill>
                  <a:srgbClr val="FFFFFF"/>
                </a:solidFill>
                <a:latin typeface="Montserrat"/>
                <a:ea typeface="Montserrat"/>
                <a:cs typeface="Montserrat"/>
                <a:sym typeface="Montserrat"/>
              </a:rPr>
              <a:t>“Phân tích kỹ thuật là việc </a:t>
            </a:r>
            <a:r>
              <a:rPr lang="en-US" sz="3595">
                <a:solidFill>
                  <a:srgbClr val="FF1616"/>
                </a:solidFill>
                <a:latin typeface="Montserrat"/>
                <a:ea typeface="Montserrat"/>
                <a:cs typeface="Montserrat"/>
                <a:sym typeface="Montserrat"/>
              </a:rPr>
              <a:t>nghiên cứu giả</a:t>
            </a:r>
            <a:r>
              <a:rPr lang="en-US" sz="3595">
                <a:solidFill>
                  <a:srgbClr val="FFFFFF"/>
                </a:solidFill>
                <a:latin typeface="Montserrat"/>
                <a:ea typeface="Montserrat"/>
                <a:cs typeface="Montserrat"/>
                <a:sym typeface="Montserrat"/>
              </a:rPr>
              <a:t>, với công cụ cơ bản là </a:t>
            </a:r>
            <a:r>
              <a:rPr lang="en-US" sz="3595">
                <a:solidFill>
                  <a:srgbClr val="FF1616"/>
                </a:solidFill>
                <a:latin typeface="Montserrat"/>
                <a:ea typeface="Montserrat"/>
                <a:cs typeface="Montserrat"/>
                <a:sym typeface="Montserrat"/>
              </a:rPr>
              <a:t>biểu đồ</a:t>
            </a:r>
            <a:r>
              <a:rPr lang="en-US" sz="3595">
                <a:solidFill>
                  <a:srgbClr val="FFFFFF"/>
                </a:solidFill>
                <a:latin typeface="Montserrat"/>
                <a:ea typeface="Montserrat"/>
                <a:cs typeface="Montserrat"/>
                <a:sym typeface="Montserrat"/>
              </a:rPr>
              <a:t>, nhằm nâng cao hiệu quả của hoạt động đầu tư...” </a:t>
            </a:r>
            <a:endParaRPr/>
          </a:p>
        </p:txBody>
      </p:sp>
      <p:sp>
        <p:nvSpPr>
          <p:cNvPr id="158" name="Google Shape;158;p9"/>
          <p:cNvSpPr txBox="1"/>
          <p:nvPr/>
        </p:nvSpPr>
        <p:spPr>
          <a:xfrm>
            <a:off x="10694538" y="5048250"/>
            <a:ext cx="6564762" cy="4692194"/>
          </a:xfrm>
          <a:prstGeom prst="rect">
            <a:avLst/>
          </a:prstGeom>
          <a:noFill/>
          <a:ln>
            <a:noFill/>
          </a:ln>
        </p:spPr>
        <p:txBody>
          <a:bodyPr anchorCtr="0" anchor="t" bIns="0" lIns="0" spcFirstLastPara="1" rIns="0" wrap="square" tIns="0">
            <a:spAutoFit/>
          </a:bodyPr>
          <a:lstStyle/>
          <a:p>
            <a:pPr indent="0" lvl="0" marL="0" marR="0" rtl="0" algn="just">
              <a:lnSpc>
                <a:spcPct val="299555"/>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49986"/>
              </a:lnSpc>
              <a:spcBef>
                <a:spcPts val="0"/>
              </a:spcBef>
              <a:spcAft>
                <a:spcPts val="0"/>
              </a:spcAft>
              <a:buNone/>
            </a:pPr>
            <a:r>
              <a:rPr lang="en-US" sz="3595">
                <a:solidFill>
                  <a:srgbClr val="FFFFFF"/>
                </a:solidFill>
                <a:latin typeface="Montserrat"/>
                <a:ea typeface="Montserrat"/>
                <a:cs typeface="Montserrat"/>
                <a:sym typeface="Montserrat"/>
              </a:rPr>
              <a:t>Định nghĩa về Phân tích kỹ thuật cũng chỉ cần đơn giản như vậy còn cụ thể bản chất, cách thực hiện chúng ta sẽ nghiên cứu ở các phần tiếp theo.</a:t>
            </a:r>
            <a:endParaRPr/>
          </a:p>
        </p:txBody>
      </p:sp>
    </p:spTree>
  </p:cSld>
  <p:clrMapOvr>
    <a:masterClrMapping/>
  </p:clrMapOvr>
  <p:transition spd="slow">
    <p:wipe dir="l"/>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p90"/>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58" name="Google Shape;858;p90"/>
          <p:cNvPicPr preferRelativeResize="0"/>
          <p:nvPr/>
        </p:nvPicPr>
        <p:blipFill rotWithShape="1">
          <a:blip r:embed="rId4">
            <a:alphaModFix/>
          </a:blip>
          <a:srcRect b="0" l="0" r="0" t="0"/>
          <a:stretch/>
        </p:blipFill>
        <p:spPr>
          <a:xfrm>
            <a:off x="7785170" y="3330359"/>
            <a:ext cx="9474130" cy="5930559"/>
          </a:xfrm>
          <a:prstGeom prst="rect">
            <a:avLst/>
          </a:prstGeom>
          <a:noFill/>
          <a:ln>
            <a:noFill/>
          </a:ln>
        </p:spPr>
      </p:pic>
      <p:pic>
        <p:nvPicPr>
          <p:cNvPr id="859" name="Google Shape;859;p90"/>
          <p:cNvPicPr preferRelativeResize="0"/>
          <p:nvPr/>
        </p:nvPicPr>
        <p:blipFill rotWithShape="1">
          <a:blip r:embed="rId5">
            <a:alphaModFix/>
          </a:blip>
          <a:srcRect b="0" l="0" r="0" t="0"/>
          <a:stretch/>
        </p:blipFill>
        <p:spPr>
          <a:xfrm>
            <a:off x="1448676" y="3732122"/>
            <a:ext cx="5454813" cy="5343490"/>
          </a:xfrm>
          <a:prstGeom prst="rect">
            <a:avLst/>
          </a:prstGeom>
          <a:noFill/>
          <a:ln>
            <a:noFill/>
          </a:ln>
        </p:spPr>
      </p:pic>
      <p:sp>
        <p:nvSpPr>
          <p:cNvPr id="860" name="Google Shape;860;p90"/>
          <p:cNvSpPr txBox="1"/>
          <p:nvPr/>
        </p:nvSpPr>
        <p:spPr>
          <a:xfrm>
            <a:off x="838540" y="642360"/>
            <a:ext cx="4471392"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1616"/>
                </a:solidFill>
                <a:latin typeface="Montserrat"/>
                <a:ea typeface="Montserrat"/>
                <a:cs typeface="Montserrat"/>
                <a:sym typeface="Montserrat"/>
              </a:rPr>
              <a:t>a. Chỉ báo biến đổi</a:t>
            </a:r>
            <a:endParaRPr/>
          </a:p>
        </p:txBody>
      </p:sp>
      <p:sp>
        <p:nvSpPr>
          <p:cNvPr id="861" name="Google Shape;861;p90"/>
          <p:cNvSpPr txBox="1"/>
          <p:nvPr/>
        </p:nvSpPr>
        <p:spPr>
          <a:xfrm>
            <a:off x="11115745" y="9375219"/>
            <a:ext cx="3728591"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 Bollinger band</a:t>
            </a:r>
            <a:endParaRPr/>
          </a:p>
        </p:txBody>
      </p:sp>
      <p:sp>
        <p:nvSpPr>
          <p:cNvPr id="862" name="Google Shape;862;p90"/>
          <p:cNvSpPr txBox="1"/>
          <p:nvPr/>
        </p:nvSpPr>
        <p:spPr>
          <a:xfrm>
            <a:off x="514350" y="1473541"/>
            <a:ext cx="17773650"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Lý thuyết về dải Bollinger do John Bollinger đề xuất vào đầu những năm 1980 .Dải Bollinger được hình thành bởi 3 đường dựa trên đường giá chứng khoán.</a:t>
            </a:r>
            <a:endParaRPr/>
          </a:p>
        </p:txBody>
      </p:sp>
      <p:sp>
        <p:nvSpPr>
          <p:cNvPr id="863" name="Google Shape;863;p90"/>
          <p:cNvSpPr txBox="1"/>
          <p:nvPr/>
        </p:nvSpPr>
        <p:spPr>
          <a:xfrm>
            <a:off x="2271560" y="9156144"/>
            <a:ext cx="3523804"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John Bollinger</a:t>
            </a:r>
            <a:endParaRPr/>
          </a:p>
        </p:txBody>
      </p:sp>
    </p:spTree>
  </p:cSld>
  <p:clrMapOvr>
    <a:masterClrMapping/>
  </p:clrMapOvr>
  <p:transition spd="slow">
    <p:wipe dir="l"/>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9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69" name="Google Shape;869;p91"/>
          <p:cNvPicPr preferRelativeResize="0"/>
          <p:nvPr/>
        </p:nvPicPr>
        <p:blipFill rotWithShape="1">
          <a:blip r:embed="rId4">
            <a:alphaModFix/>
          </a:blip>
          <a:srcRect b="3288" l="0" r="0" t="16604"/>
          <a:stretch/>
        </p:blipFill>
        <p:spPr>
          <a:xfrm>
            <a:off x="758503" y="3534947"/>
            <a:ext cx="8385497" cy="3780364"/>
          </a:xfrm>
          <a:prstGeom prst="rect">
            <a:avLst/>
          </a:prstGeom>
          <a:noFill/>
          <a:ln>
            <a:noFill/>
          </a:ln>
        </p:spPr>
      </p:pic>
      <p:pic>
        <p:nvPicPr>
          <p:cNvPr id="870" name="Google Shape;870;p91"/>
          <p:cNvPicPr preferRelativeResize="0"/>
          <p:nvPr/>
        </p:nvPicPr>
        <p:blipFill rotWithShape="1">
          <a:blip r:embed="rId5">
            <a:alphaModFix/>
          </a:blip>
          <a:srcRect b="0" l="0" r="0" t="0"/>
          <a:stretch/>
        </p:blipFill>
        <p:spPr>
          <a:xfrm>
            <a:off x="9523251" y="3534947"/>
            <a:ext cx="7599066" cy="3811355"/>
          </a:xfrm>
          <a:prstGeom prst="rect">
            <a:avLst/>
          </a:prstGeom>
          <a:noFill/>
          <a:ln>
            <a:noFill/>
          </a:ln>
        </p:spPr>
      </p:pic>
      <p:sp>
        <p:nvSpPr>
          <p:cNvPr id="871" name="Google Shape;871;p91"/>
          <p:cNvSpPr txBox="1"/>
          <p:nvPr/>
        </p:nvSpPr>
        <p:spPr>
          <a:xfrm>
            <a:off x="758503" y="681506"/>
            <a:ext cx="17529497" cy="2473845"/>
          </a:xfrm>
          <a:prstGeom prst="rect">
            <a:avLst/>
          </a:prstGeom>
          <a:noFill/>
          <a:ln>
            <a:noFill/>
          </a:ln>
        </p:spPr>
        <p:txBody>
          <a:bodyPr anchorCtr="0" anchor="t" bIns="0" lIns="0" spcFirstLastPara="1" rIns="0" wrap="square" tIns="0">
            <a:spAutoFit/>
          </a:bodyPr>
          <a:lstStyle/>
          <a:p>
            <a:pPr indent="0" lvl="0" marL="0" marR="0" rtl="0" algn="l">
              <a:lnSpc>
                <a:spcPct val="150060"/>
              </a:lnSpc>
              <a:spcBef>
                <a:spcPts val="0"/>
              </a:spcBef>
              <a:spcAft>
                <a:spcPts val="0"/>
              </a:spcAft>
              <a:buNone/>
            </a:pPr>
            <a:r>
              <a:rPr lang="en-US" sz="3318">
                <a:solidFill>
                  <a:srgbClr val="FFFFFF"/>
                </a:solidFill>
                <a:latin typeface="Montserrat"/>
                <a:ea typeface="Montserrat"/>
                <a:cs typeface="Montserrat"/>
                <a:sym typeface="Montserrat"/>
              </a:rPr>
              <a:t> Một dải giữa là đường trung bình trượt và 2 dải trên và dải dưới được xây dựng dựa vào độ lệch chuẩn phía trên và phía dưới đường trung bình trượt. Vì độ lệch chuẩn đo độ biến động của giá chứng khoán, dải Bollinger tự điều chỉnh, mở rộng khi thị trường biến động nhiều và thu hẹp khi thị trường ít biến động.</a:t>
            </a:r>
            <a:endParaRPr/>
          </a:p>
        </p:txBody>
      </p:sp>
      <p:sp>
        <p:nvSpPr>
          <p:cNvPr id="872" name="Google Shape;872;p91"/>
          <p:cNvSpPr txBox="1"/>
          <p:nvPr/>
        </p:nvSpPr>
        <p:spPr>
          <a:xfrm>
            <a:off x="758503" y="7599656"/>
            <a:ext cx="17529497" cy="1908061"/>
          </a:xfrm>
          <a:prstGeom prst="rect">
            <a:avLst/>
          </a:prstGeom>
          <a:noFill/>
          <a:ln>
            <a:noFill/>
          </a:ln>
        </p:spPr>
        <p:txBody>
          <a:bodyPr anchorCtr="0" anchor="t" bIns="0" lIns="0" spcFirstLastPara="1" rIns="0" wrap="square" tIns="0">
            <a:spAutoFit/>
          </a:bodyPr>
          <a:lstStyle/>
          <a:p>
            <a:pPr indent="0" lvl="0" marL="0" marR="0" rtl="0" algn="l">
              <a:lnSpc>
                <a:spcPct val="150058"/>
              </a:lnSpc>
              <a:spcBef>
                <a:spcPts val="0"/>
              </a:spcBef>
              <a:spcAft>
                <a:spcPts val="0"/>
              </a:spcAft>
              <a:buNone/>
            </a:pPr>
            <a:r>
              <a:rPr lang="en-US" sz="3418">
                <a:solidFill>
                  <a:srgbClr val="FFFFFF"/>
                </a:solidFill>
                <a:latin typeface="Montserrat"/>
                <a:ea typeface="Montserrat"/>
                <a:cs typeface="Montserrat"/>
                <a:sym typeface="Montserrat"/>
              </a:rPr>
              <a:t>Giá chứng khoán luôn có xu thế dao động phía bên trong miền của dải Bollinger. Khoảng cách giữa hai dải trên và dải dưới phụ thuộc vào độ biến động của giá chứng khoán. </a:t>
            </a:r>
            <a:endParaRPr/>
          </a:p>
        </p:txBody>
      </p:sp>
    </p:spTree>
  </p:cSld>
  <p:clrMapOvr>
    <a:masterClrMapping/>
  </p:clrMapOvr>
  <p:transition spd="slow">
    <p:wipe dir="l"/>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9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78" name="Google Shape;878;p92"/>
          <p:cNvPicPr preferRelativeResize="0"/>
          <p:nvPr/>
        </p:nvPicPr>
        <p:blipFill rotWithShape="1">
          <a:blip r:embed="rId4">
            <a:alphaModFix/>
          </a:blip>
          <a:srcRect b="0" l="0" r="0" t="0"/>
          <a:stretch/>
        </p:blipFill>
        <p:spPr>
          <a:xfrm>
            <a:off x="405672" y="1758473"/>
            <a:ext cx="8115300" cy="5058888"/>
          </a:xfrm>
          <a:prstGeom prst="rect">
            <a:avLst/>
          </a:prstGeom>
          <a:noFill/>
          <a:ln>
            <a:noFill/>
          </a:ln>
        </p:spPr>
      </p:pic>
      <p:pic>
        <p:nvPicPr>
          <p:cNvPr id="879" name="Google Shape;879;p92"/>
          <p:cNvPicPr preferRelativeResize="0"/>
          <p:nvPr/>
        </p:nvPicPr>
        <p:blipFill rotWithShape="1">
          <a:blip r:embed="rId5">
            <a:alphaModFix/>
          </a:blip>
          <a:srcRect b="0" l="0" r="0" t="0"/>
          <a:stretch/>
        </p:blipFill>
        <p:spPr>
          <a:xfrm>
            <a:off x="9357929" y="5034097"/>
            <a:ext cx="8448405" cy="4224203"/>
          </a:xfrm>
          <a:prstGeom prst="rect">
            <a:avLst/>
          </a:prstGeom>
          <a:noFill/>
          <a:ln>
            <a:noFill/>
          </a:ln>
        </p:spPr>
      </p:pic>
      <p:sp>
        <p:nvSpPr>
          <p:cNvPr id="880" name="Google Shape;880;p92"/>
          <p:cNvSpPr txBox="1"/>
          <p:nvPr/>
        </p:nvSpPr>
        <p:spPr>
          <a:xfrm>
            <a:off x="1028700" y="642360"/>
            <a:ext cx="10161687"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FFFF"/>
                </a:solidFill>
                <a:latin typeface="Montserrat"/>
                <a:ea typeface="Montserrat"/>
                <a:cs typeface="Montserrat"/>
                <a:sym typeface="Montserrat"/>
              </a:rPr>
              <a:t>Dải Bollinger có một số tính chất như sau:</a:t>
            </a:r>
            <a:endParaRPr/>
          </a:p>
        </p:txBody>
      </p:sp>
      <p:sp>
        <p:nvSpPr>
          <p:cNvPr id="881" name="Google Shape;881;p92"/>
          <p:cNvSpPr txBox="1"/>
          <p:nvPr/>
        </p:nvSpPr>
        <p:spPr>
          <a:xfrm>
            <a:off x="8758671" y="2022077"/>
            <a:ext cx="8809638" cy="1739085"/>
          </a:xfrm>
          <a:prstGeom prst="rect">
            <a:avLst/>
          </a:prstGeom>
          <a:noFill/>
          <a:ln>
            <a:noFill/>
          </a:ln>
        </p:spPr>
        <p:txBody>
          <a:bodyPr anchorCtr="0" anchor="t" bIns="0" lIns="0" spcFirstLastPara="1" rIns="0" wrap="square" tIns="0">
            <a:spAutoFit/>
          </a:bodyPr>
          <a:lstStyle/>
          <a:p>
            <a:pPr indent="0" lvl="0" marL="0" marR="0" rtl="0" algn="l">
              <a:lnSpc>
                <a:spcPct val="149983"/>
              </a:lnSpc>
              <a:spcBef>
                <a:spcPts val="0"/>
              </a:spcBef>
              <a:spcAft>
                <a:spcPts val="0"/>
              </a:spcAft>
              <a:buNone/>
            </a:pPr>
            <a:r>
              <a:rPr lang="en-US" sz="3117">
                <a:solidFill>
                  <a:srgbClr val="FFFFFF"/>
                </a:solidFill>
                <a:latin typeface="Montserrat"/>
                <a:ea typeface="Montserrat"/>
                <a:cs typeface="Montserrat"/>
                <a:sym typeface="Montserrat"/>
              </a:rPr>
              <a:t>-Sự thay đổi lớn về giá có xu hướng xảy ra sau thời gian dải Bollinger thu hẹp do tính ít biến động của giá chứng khoán.</a:t>
            </a:r>
            <a:endParaRPr/>
          </a:p>
        </p:txBody>
      </p:sp>
      <p:sp>
        <p:nvSpPr>
          <p:cNvPr id="882" name="Google Shape;882;p92"/>
          <p:cNvSpPr txBox="1"/>
          <p:nvPr/>
        </p:nvSpPr>
        <p:spPr>
          <a:xfrm>
            <a:off x="690911" y="7605775"/>
            <a:ext cx="8453089" cy="1738515"/>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rPr lang="en-US" sz="3119">
                <a:solidFill>
                  <a:srgbClr val="FFFFFF"/>
                </a:solidFill>
                <a:latin typeface="Montserrat"/>
                <a:ea typeface="Montserrat"/>
                <a:cs typeface="Montserrat"/>
                <a:sym typeface="Montserrat"/>
              </a:rPr>
              <a:t>-Khi đường giá chứng khoán vượt ra phía ngoài miền của dải Bollinger, xu thế hiện tại của giá chứng khoán sẽ vẫn tiếp diễn</a:t>
            </a:r>
            <a:endParaRPr/>
          </a:p>
        </p:txBody>
      </p:sp>
    </p:spTree>
  </p:cSld>
  <p:clrMapOvr>
    <a:masterClrMapping/>
  </p:clrMapOvr>
  <p:transition spd="slow">
    <p:wipe dir="l"/>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9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88" name="Google Shape;888;p93"/>
          <p:cNvPicPr preferRelativeResize="0"/>
          <p:nvPr/>
        </p:nvPicPr>
        <p:blipFill rotWithShape="1">
          <a:blip r:embed="rId4">
            <a:alphaModFix/>
          </a:blip>
          <a:srcRect b="0" l="0" r="0" t="0"/>
          <a:stretch/>
        </p:blipFill>
        <p:spPr>
          <a:xfrm>
            <a:off x="485092" y="744357"/>
            <a:ext cx="8658908" cy="4399143"/>
          </a:xfrm>
          <a:prstGeom prst="rect">
            <a:avLst/>
          </a:prstGeom>
          <a:noFill/>
          <a:ln>
            <a:noFill/>
          </a:ln>
        </p:spPr>
      </p:pic>
      <p:pic>
        <p:nvPicPr>
          <p:cNvPr id="889" name="Google Shape;889;p93"/>
          <p:cNvPicPr preferRelativeResize="0"/>
          <p:nvPr/>
        </p:nvPicPr>
        <p:blipFill rotWithShape="1">
          <a:blip r:embed="rId5">
            <a:alphaModFix/>
          </a:blip>
          <a:srcRect b="0" l="0" r="0" t="0"/>
          <a:stretch/>
        </p:blipFill>
        <p:spPr>
          <a:xfrm>
            <a:off x="9144000" y="5143500"/>
            <a:ext cx="8433587" cy="4284670"/>
          </a:xfrm>
          <a:prstGeom prst="rect">
            <a:avLst/>
          </a:prstGeom>
          <a:noFill/>
          <a:ln>
            <a:noFill/>
          </a:ln>
        </p:spPr>
      </p:pic>
      <p:sp>
        <p:nvSpPr>
          <p:cNvPr id="890" name="Google Shape;890;p93"/>
          <p:cNvSpPr txBox="1"/>
          <p:nvPr/>
        </p:nvSpPr>
        <p:spPr>
          <a:xfrm>
            <a:off x="756896" y="5798544"/>
            <a:ext cx="8115300" cy="275587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936">
                <a:solidFill>
                  <a:srgbClr val="FFFFFF"/>
                </a:solidFill>
                <a:latin typeface="Montserrat"/>
                <a:ea typeface="Montserrat"/>
                <a:cs typeface="Montserrat"/>
                <a:sym typeface="Montserrat"/>
              </a:rPr>
              <a:t>-Sự chuyển dịch của giá chứng khoán bắt nguồn từ một miền của dải, sau một thời gian sẽ có xu thế đi sang miền bên kia của dải. Quan sát này rất có hiệu quả khi dự đoán các mục tiêu về giá.</a:t>
            </a:r>
            <a:endParaRPr/>
          </a:p>
        </p:txBody>
      </p:sp>
      <p:sp>
        <p:nvSpPr>
          <p:cNvPr id="891" name="Google Shape;891;p93"/>
          <p:cNvSpPr txBox="1"/>
          <p:nvPr/>
        </p:nvSpPr>
        <p:spPr>
          <a:xfrm>
            <a:off x="9714732" y="1296695"/>
            <a:ext cx="7306941" cy="2831461"/>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rPr lang="en-US" sz="3019">
                <a:solidFill>
                  <a:srgbClr val="FFFFFF"/>
                </a:solidFill>
                <a:latin typeface="Montserrat"/>
                <a:ea typeface="Montserrat"/>
                <a:cs typeface="Montserrat"/>
                <a:sym typeface="Montserrat"/>
              </a:rPr>
              <a:t>-Các đỉnh và đáy hình thành phía ngoài miền của dải Bollinger bị kéo theo bởi các đỉnh và đáy hình thành phía bên trong miền của dải dẫn tới sự đảo chiều của xu thế hiện tại.</a:t>
            </a:r>
            <a:endParaRPr/>
          </a:p>
        </p:txBody>
      </p:sp>
    </p:spTree>
  </p:cSld>
  <p:clrMapOvr>
    <a:masterClrMapping/>
  </p:clrMapOvr>
  <p:transition spd="slow">
    <p:wipe dir="l"/>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94"/>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897" name="Google Shape;897;p94"/>
          <p:cNvPicPr preferRelativeResize="0"/>
          <p:nvPr/>
        </p:nvPicPr>
        <p:blipFill rotWithShape="1">
          <a:blip r:embed="rId4">
            <a:alphaModFix/>
          </a:blip>
          <a:srcRect b="0" l="0" r="0" t="0"/>
          <a:stretch/>
        </p:blipFill>
        <p:spPr>
          <a:xfrm>
            <a:off x="1255382" y="2653750"/>
            <a:ext cx="14911118" cy="7095207"/>
          </a:xfrm>
          <a:prstGeom prst="rect">
            <a:avLst/>
          </a:prstGeom>
          <a:noFill/>
          <a:ln>
            <a:noFill/>
          </a:ln>
        </p:spPr>
      </p:pic>
      <p:sp>
        <p:nvSpPr>
          <p:cNvPr id="898" name="Google Shape;898;p94"/>
          <p:cNvSpPr txBox="1"/>
          <p:nvPr/>
        </p:nvSpPr>
        <p:spPr>
          <a:xfrm>
            <a:off x="780601" y="1085775"/>
            <a:ext cx="15860680" cy="1207792"/>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3272">
                <a:solidFill>
                  <a:srgbClr val="FFFFFF"/>
                </a:solidFill>
                <a:latin typeface="Montserrat"/>
                <a:ea typeface="Montserrat"/>
                <a:cs typeface="Montserrat"/>
                <a:sym typeface="Montserrat"/>
              </a:rPr>
              <a:t>Dải Bollinger được hình thành gồm ba dải là dải giữa, dải trên và dải dưới. Dải giữa là một đường trung bình trượt giản đơn n thời kỳ.</a:t>
            </a:r>
            <a:endParaRPr/>
          </a:p>
        </p:txBody>
      </p:sp>
    </p:spTree>
  </p:cSld>
  <p:clrMapOvr>
    <a:masterClrMapping/>
  </p:clrMapOvr>
  <p:transition spd="slow">
    <p:wipe dir="l"/>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id="903" name="Google Shape;903;p95"/>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904" name="Google Shape;904;p95"/>
          <p:cNvPicPr preferRelativeResize="0"/>
          <p:nvPr/>
        </p:nvPicPr>
        <p:blipFill rotWithShape="1">
          <a:blip r:embed="rId4">
            <a:alphaModFix/>
          </a:blip>
          <a:srcRect b="0" l="0" r="0" t="0"/>
          <a:stretch/>
        </p:blipFill>
        <p:spPr>
          <a:xfrm>
            <a:off x="11554998" y="1822881"/>
            <a:ext cx="5553427" cy="1830607"/>
          </a:xfrm>
          <a:prstGeom prst="rect">
            <a:avLst/>
          </a:prstGeom>
          <a:noFill/>
          <a:ln>
            <a:noFill/>
          </a:ln>
        </p:spPr>
      </p:pic>
      <p:pic>
        <p:nvPicPr>
          <p:cNvPr id="905" name="Google Shape;905;p95"/>
          <p:cNvPicPr preferRelativeResize="0"/>
          <p:nvPr/>
        </p:nvPicPr>
        <p:blipFill rotWithShape="1">
          <a:blip r:embed="rId5">
            <a:alphaModFix/>
          </a:blip>
          <a:srcRect b="0" l="0" r="0" t="0"/>
          <a:stretch/>
        </p:blipFill>
        <p:spPr>
          <a:xfrm>
            <a:off x="9724892" y="4279782"/>
            <a:ext cx="7383533" cy="2228598"/>
          </a:xfrm>
          <a:prstGeom prst="rect">
            <a:avLst/>
          </a:prstGeom>
          <a:noFill/>
          <a:ln>
            <a:noFill/>
          </a:ln>
        </p:spPr>
      </p:pic>
      <p:pic>
        <p:nvPicPr>
          <p:cNvPr id="906" name="Google Shape;906;p95"/>
          <p:cNvPicPr preferRelativeResize="0"/>
          <p:nvPr/>
        </p:nvPicPr>
        <p:blipFill rotWithShape="1">
          <a:blip r:embed="rId6">
            <a:alphaModFix/>
          </a:blip>
          <a:srcRect b="0" l="0" r="0" t="0"/>
          <a:stretch/>
        </p:blipFill>
        <p:spPr>
          <a:xfrm>
            <a:off x="9724892" y="7134674"/>
            <a:ext cx="7383533" cy="2123626"/>
          </a:xfrm>
          <a:prstGeom prst="rect">
            <a:avLst/>
          </a:prstGeom>
          <a:noFill/>
          <a:ln>
            <a:noFill/>
          </a:ln>
        </p:spPr>
      </p:pic>
      <p:sp>
        <p:nvSpPr>
          <p:cNvPr id="907" name="Google Shape;907;p95"/>
          <p:cNvSpPr txBox="1"/>
          <p:nvPr/>
        </p:nvSpPr>
        <p:spPr>
          <a:xfrm>
            <a:off x="646750" y="1737156"/>
            <a:ext cx="10137925" cy="1687629"/>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rPr lang="en-US" sz="3017">
                <a:solidFill>
                  <a:srgbClr val="FFFFFF"/>
                </a:solidFill>
                <a:latin typeface="Montserrat"/>
                <a:ea typeface="Montserrat"/>
                <a:cs typeface="Montserrat"/>
                <a:sym typeface="Montserrat"/>
              </a:rPr>
              <a:t>Trong công  thức dưới đây, n là số khoảng thời gian để tính đường trung bình trượt (ví du 20 ngày)</a:t>
            </a:r>
            <a:endParaRPr/>
          </a:p>
          <a:p>
            <a:pPr indent="0" lvl="0" marL="0" marR="0" rtl="0" algn="l">
              <a:lnSpc>
                <a:spcPct val="150016"/>
              </a:lnSpc>
              <a:spcBef>
                <a:spcPts val="0"/>
              </a:spcBef>
              <a:spcAft>
                <a:spcPts val="0"/>
              </a:spcAft>
              <a:buNone/>
            </a:pPr>
            <a:r>
              <a:rPr lang="en-US" sz="3017">
                <a:solidFill>
                  <a:srgbClr val="FFFFFF"/>
                </a:solidFill>
                <a:latin typeface="Montserrat"/>
                <a:ea typeface="Montserrat"/>
                <a:cs typeface="Montserrat"/>
                <a:sym typeface="Montserrat"/>
              </a:rPr>
              <a:t>, Pc, là giá đóng cửa tại từng thời điểm i.</a:t>
            </a:r>
            <a:endParaRPr/>
          </a:p>
        </p:txBody>
      </p:sp>
      <p:sp>
        <p:nvSpPr>
          <p:cNvPr id="908" name="Google Shape;908;p95"/>
          <p:cNvSpPr txBox="1"/>
          <p:nvPr/>
        </p:nvSpPr>
        <p:spPr>
          <a:xfrm>
            <a:off x="646750" y="4194057"/>
            <a:ext cx="8064615" cy="2820312"/>
          </a:xfrm>
          <a:prstGeom prst="rect">
            <a:avLst/>
          </a:prstGeom>
          <a:noFill/>
          <a:ln>
            <a:noFill/>
          </a:ln>
        </p:spPr>
        <p:txBody>
          <a:bodyPr anchorCtr="0" anchor="t" bIns="0" lIns="0" spcFirstLastPara="1" rIns="0" wrap="square" tIns="0">
            <a:spAutoFit/>
          </a:bodyPr>
          <a:lstStyle/>
          <a:p>
            <a:pPr indent="0" lvl="0" marL="0" marR="0" rtl="0" algn="l">
              <a:lnSpc>
                <a:spcPct val="149983"/>
              </a:lnSpc>
              <a:spcBef>
                <a:spcPts val="0"/>
              </a:spcBef>
              <a:spcAft>
                <a:spcPts val="0"/>
              </a:spcAft>
              <a:buNone/>
            </a:pPr>
            <a:r>
              <a:rPr lang="en-US" sz="3007">
                <a:solidFill>
                  <a:srgbClr val="FFFFFF"/>
                </a:solidFill>
                <a:latin typeface="Montserrat"/>
                <a:ea typeface="Montserrat"/>
                <a:cs typeface="Montserrat"/>
                <a:sym typeface="Montserrat"/>
              </a:rPr>
              <a:t>Dải trên giống như dải giữa nhưng dịch lên một khoảng bằng độ lệch chuẩn (ví dụ độ lệch chuẩn bằng 2).</a:t>
            </a:r>
            <a:endParaRPr/>
          </a:p>
          <a:p>
            <a:pPr indent="0" lvl="0" marL="0" marR="0" rtl="0" algn="l">
              <a:lnSpc>
                <a:spcPct val="149983"/>
              </a:lnSpc>
              <a:spcBef>
                <a:spcPts val="0"/>
              </a:spcBef>
              <a:spcAft>
                <a:spcPts val="0"/>
              </a:spcAft>
              <a:buNone/>
            </a:pPr>
            <a:r>
              <a:rPr lang="en-US" sz="3007">
                <a:solidFill>
                  <a:srgbClr val="FFFFFF"/>
                </a:solidFill>
                <a:latin typeface="Montserrat"/>
                <a:ea typeface="Montserrat"/>
                <a:cs typeface="Montserrat"/>
                <a:sym typeface="Montserrat"/>
              </a:rPr>
              <a:t> Trong công thức dưới đây, D là số độ lệch chuẩn.</a:t>
            </a:r>
            <a:endParaRPr/>
          </a:p>
        </p:txBody>
      </p:sp>
      <p:sp>
        <p:nvSpPr>
          <p:cNvPr id="909" name="Google Shape;909;p95"/>
          <p:cNvSpPr txBox="1"/>
          <p:nvPr/>
        </p:nvSpPr>
        <p:spPr>
          <a:xfrm>
            <a:off x="646750" y="7442576"/>
            <a:ext cx="7537646" cy="1740327"/>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rPr lang="en-US" sz="3119">
                <a:solidFill>
                  <a:srgbClr val="FFFFFF"/>
                </a:solidFill>
                <a:latin typeface="Montserrat"/>
                <a:ea typeface="Montserrat"/>
                <a:cs typeface="Montserrat"/>
                <a:sym typeface="Montserrat"/>
              </a:rPr>
              <a:t>Dải dưới là dải giữa nhưng dịch xuống một khoảng bằng độ lệch chuẩn.</a:t>
            </a:r>
            <a:endParaRPr/>
          </a:p>
        </p:txBody>
      </p:sp>
      <p:sp>
        <p:nvSpPr>
          <p:cNvPr id="910" name="Google Shape;910;p95"/>
          <p:cNvSpPr txBox="1"/>
          <p:nvPr/>
        </p:nvSpPr>
        <p:spPr>
          <a:xfrm>
            <a:off x="646750" y="651184"/>
            <a:ext cx="10137925" cy="587977"/>
          </a:xfrm>
          <a:prstGeom prst="rect">
            <a:avLst/>
          </a:prstGeom>
          <a:noFill/>
          <a:ln>
            <a:noFill/>
          </a:ln>
        </p:spPr>
        <p:txBody>
          <a:bodyPr anchorCtr="0" anchor="t" bIns="0" lIns="0" spcFirstLastPara="1" rIns="0" wrap="square" tIns="0">
            <a:spAutoFit/>
          </a:bodyPr>
          <a:lstStyle/>
          <a:p>
            <a:pPr indent="0" lvl="0" marL="0" marR="0" rtl="0" algn="l">
              <a:lnSpc>
                <a:spcPct val="150060"/>
              </a:lnSpc>
              <a:spcBef>
                <a:spcPts val="0"/>
              </a:spcBef>
              <a:spcAft>
                <a:spcPts val="0"/>
              </a:spcAft>
              <a:buNone/>
            </a:pPr>
            <a:r>
              <a:rPr b="1" lang="en-US" sz="3316">
                <a:solidFill>
                  <a:srgbClr val="FFFFFF"/>
                </a:solidFill>
                <a:latin typeface="Montserrat"/>
                <a:ea typeface="Montserrat"/>
                <a:cs typeface="Montserrat"/>
                <a:sym typeface="Montserrat"/>
              </a:rPr>
              <a:t>Công thức tính</a:t>
            </a:r>
            <a:endParaRPr/>
          </a:p>
        </p:txBody>
      </p:sp>
    </p:spTree>
  </p:cSld>
  <p:clrMapOvr>
    <a:masterClrMapping/>
  </p:clrMapOvr>
  <p:transition spd="slow">
    <p:wipe dir="l"/>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p96"/>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916" name="Google Shape;916;p96"/>
          <p:cNvPicPr preferRelativeResize="0"/>
          <p:nvPr/>
        </p:nvPicPr>
        <p:blipFill rotWithShape="1">
          <a:blip r:embed="rId4">
            <a:alphaModFix/>
          </a:blip>
          <a:srcRect b="0" l="0" r="0" t="0"/>
          <a:stretch/>
        </p:blipFill>
        <p:spPr>
          <a:xfrm>
            <a:off x="456197" y="3235717"/>
            <a:ext cx="12439704" cy="6620741"/>
          </a:xfrm>
          <a:prstGeom prst="rect">
            <a:avLst/>
          </a:prstGeom>
          <a:noFill/>
          <a:ln>
            <a:noFill/>
          </a:ln>
        </p:spPr>
      </p:pic>
      <p:sp>
        <p:nvSpPr>
          <p:cNvPr id="917" name="Google Shape;917;p96"/>
          <p:cNvSpPr txBox="1"/>
          <p:nvPr/>
        </p:nvSpPr>
        <p:spPr>
          <a:xfrm>
            <a:off x="456197" y="621917"/>
            <a:ext cx="17831803" cy="2256675"/>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rPr lang="en-US" sz="3019">
                <a:solidFill>
                  <a:srgbClr val="FFFFFF"/>
                </a:solidFill>
                <a:latin typeface="Montserrat"/>
                <a:ea typeface="Montserrat"/>
                <a:cs typeface="Montserrat"/>
                <a:sym typeface="Montserrat"/>
              </a:rPr>
              <a:t>Ông Bollinger gợi ý sử dụng khoảng thời gian 20 ngày để tính đường trung bình trượt giản đơn (như công thức tính dải giữa) và sử dụng độ lệch chuẩn bằng 2. </a:t>
            </a:r>
            <a:endParaRPr/>
          </a:p>
          <a:p>
            <a:pPr indent="0" lvl="0" marL="0" marR="0" rtl="0" algn="l">
              <a:lnSpc>
                <a:spcPct val="150016"/>
              </a:lnSpc>
              <a:spcBef>
                <a:spcPts val="0"/>
              </a:spcBef>
              <a:spcAft>
                <a:spcPts val="0"/>
              </a:spcAft>
              <a:buNone/>
            </a:pPr>
            <a:r>
              <a:rPr lang="en-US" sz="3019">
                <a:solidFill>
                  <a:srgbClr val="FFFFFF"/>
                </a:solidFill>
                <a:latin typeface="Montserrat"/>
                <a:ea typeface="Montserrat"/>
                <a:cs typeface="Montserrat"/>
                <a:sym typeface="Montserrat"/>
              </a:rPr>
              <a:t>Ông cũng chỉ ra rằng sử dụng đường trung bình trượt ít hơn 10 thời kỳ không mang lại kết quả nghiên cứu đáng tin cậy.</a:t>
            </a:r>
            <a:endParaRPr/>
          </a:p>
        </p:txBody>
      </p:sp>
      <p:sp>
        <p:nvSpPr>
          <p:cNvPr id="918" name="Google Shape;918;p96"/>
          <p:cNvSpPr txBox="1"/>
          <p:nvPr/>
        </p:nvSpPr>
        <p:spPr>
          <a:xfrm>
            <a:off x="13150906" y="8171283"/>
            <a:ext cx="4964577" cy="1685175"/>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rPr lang="en-US" sz="3019">
                <a:solidFill>
                  <a:srgbClr val="FFFFFF"/>
                </a:solidFill>
                <a:latin typeface="Montserrat"/>
                <a:ea typeface="Montserrat"/>
                <a:cs typeface="Montserrat"/>
                <a:sym typeface="Montserrat"/>
              </a:rPr>
              <a:t>Hình 6.21 Minh họa các xác định các dự báo của dải Bollinger</a:t>
            </a:r>
            <a:endParaRPr/>
          </a:p>
        </p:txBody>
      </p:sp>
    </p:spTree>
  </p:cSld>
  <p:clrMapOvr>
    <a:masterClrMapping/>
  </p:clrMapOvr>
  <p:transition spd="slow">
    <p:wipe dir="l"/>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9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924" name="Google Shape;924;p97"/>
          <p:cNvPicPr preferRelativeResize="0"/>
          <p:nvPr/>
        </p:nvPicPr>
        <p:blipFill rotWithShape="1">
          <a:blip r:embed="rId4">
            <a:alphaModFix/>
          </a:blip>
          <a:srcRect b="0" l="0" r="0" t="0"/>
          <a:stretch/>
        </p:blipFill>
        <p:spPr>
          <a:xfrm>
            <a:off x="9655215" y="4301842"/>
            <a:ext cx="6833596" cy="5366789"/>
          </a:xfrm>
          <a:prstGeom prst="rect">
            <a:avLst/>
          </a:prstGeom>
          <a:noFill/>
          <a:ln>
            <a:noFill/>
          </a:ln>
        </p:spPr>
      </p:pic>
      <p:pic>
        <p:nvPicPr>
          <p:cNvPr id="925" name="Google Shape;925;p97"/>
          <p:cNvPicPr preferRelativeResize="0"/>
          <p:nvPr/>
        </p:nvPicPr>
        <p:blipFill rotWithShape="1">
          <a:blip r:embed="rId5">
            <a:alphaModFix/>
          </a:blip>
          <a:srcRect b="0" l="0" r="0" t="0"/>
          <a:stretch/>
        </p:blipFill>
        <p:spPr>
          <a:xfrm>
            <a:off x="1028700" y="5812573"/>
            <a:ext cx="7850106" cy="3856058"/>
          </a:xfrm>
          <a:prstGeom prst="rect">
            <a:avLst/>
          </a:prstGeom>
          <a:noFill/>
          <a:ln>
            <a:noFill/>
          </a:ln>
        </p:spPr>
      </p:pic>
      <p:sp>
        <p:nvSpPr>
          <p:cNvPr id="926" name="Google Shape;926;p97"/>
          <p:cNvSpPr txBox="1"/>
          <p:nvPr/>
        </p:nvSpPr>
        <p:spPr>
          <a:xfrm>
            <a:off x="764951" y="1812176"/>
            <a:ext cx="16902900" cy="572400"/>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b="1" lang="en-US" sz="3718">
                <a:solidFill>
                  <a:srgbClr val="FFFFFF"/>
                </a:solidFill>
                <a:latin typeface="Montserrat"/>
                <a:ea typeface="Montserrat"/>
                <a:cs typeface="Montserrat"/>
                <a:sym typeface="Montserrat"/>
              </a:rPr>
              <a:t>Chỉ số sức mạnh tương quan (RSI – Relative Strength Index)</a:t>
            </a:r>
            <a:endParaRPr/>
          </a:p>
        </p:txBody>
      </p:sp>
      <p:sp>
        <p:nvSpPr>
          <p:cNvPr id="927" name="Google Shape;927;p97"/>
          <p:cNvSpPr txBox="1"/>
          <p:nvPr/>
        </p:nvSpPr>
        <p:spPr>
          <a:xfrm>
            <a:off x="1028700" y="923925"/>
            <a:ext cx="5376118" cy="667906"/>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lang="en-US" sz="3718">
                <a:solidFill>
                  <a:srgbClr val="FF1616"/>
                </a:solidFill>
                <a:latin typeface="Montserrat"/>
                <a:ea typeface="Montserrat"/>
                <a:cs typeface="Montserrat"/>
                <a:sym typeface="Montserrat"/>
              </a:rPr>
              <a:t>b. Chỉ báo động lượng</a:t>
            </a:r>
            <a:endParaRPr/>
          </a:p>
        </p:txBody>
      </p:sp>
      <p:sp>
        <p:nvSpPr>
          <p:cNvPr id="928" name="Google Shape;928;p97"/>
          <p:cNvSpPr txBox="1"/>
          <p:nvPr/>
        </p:nvSpPr>
        <p:spPr>
          <a:xfrm>
            <a:off x="884009" y="2700433"/>
            <a:ext cx="16902751" cy="20776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Đây là chỉ số tương quan phản ánh mức độ nổi trội của một loại chứng khoán so với các chứng khoán thuộc cùng nhóm ngành hoặc toàn bộ thị trường nói chung.</a:t>
            </a:r>
            <a:endParaRPr/>
          </a:p>
        </p:txBody>
      </p:sp>
    </p:spTree>
  </p:cSld>
  <p:clrMapOvr>
    <a:masterClrMapping/>
  </p:clrMapOvr>
  <p:transition spd="slow">
    <p:wipe dir="l"/>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p9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pic>
        <p:nvPicPr>
          <p:cNvPr id="934" name="Google Shape;934;p98"/>
          <p:cNvPicPr preferRelativeResize="0"/>
          <p:nvPr/>
        </p:nvPicPr>
        <p:blipFill rotWithShape="1">
          <a:blip r:embed="rId4">
            <a:alphaModFix/>
          </a:blip>
          <a:srcRect b="0" l="0" r="0" t="0"/>
          <a:stretch/>
        </p:blipFill>
        <p:spPr>
          <a:xfrm>
            <a:off x="2161113" y="3170781"/>
            <a:ext cx="8124632" cy="4694617"/>
          </a:xfrm>
          <a:prstGeom prst="rect">
            <a:avLst/>
          </a:prstGeom>
          <a:noFill/>
          <a:ln>
            <a:noFill/>
          </a:ln>
        </p:spPr>
      </p:pic>
      <p:sp>
        <p:nvSpPr>
          <p:cNvPr id="935" name="Google Shape;935;p98"/>
          <p:cNvSpPr txBox="1"/>
          <p:nvPr/>
        </p:nvSpPr>
        <p:spPr>
          <a:xfrm>
            <a:off x="1028700" y="808267"/>
            <a:ext cx="3619500" cy="786820"/>
          </a:xfrm>
          <a:prstGeom prst="rect">
            <a:avLst/>
          </a:prstGeom>
          <a:noFill/>
          <a:ln>
            <a:noFill/>
          </a:ln>
        </p:spPr>
        <p:txBody>
          <a:bodyPr anchorCtr="0" anchor="t" bIns="0" lIns="0" spcFirstLastPara="1" rIns="0" wrap="square" tIns="0">
            <a:spAutoFit/>
          </a:bodyPr>
          <a:lstStyle/>
          <a:p>
            <a:pPr indent="0" lvl="0" marL="0" marR="0" rtl="0" algn="ctr">
              <a:lnSpc>
                <a:spcPct val="150011"/>
              </a:lnSpc>
              <a:spcBef>
                <a:spcPts val="0"/>
              </a:spcBef>
              <a:spcAft>
                <a:spcPts val="0"/>
              </a:spcAft>
              <a:buNone/>
            </a:pPr>
            <a:r>
              <a:rPr b="1" lang="en-US" sz="4419">
                <a:solidFill>
                  <a:srgbClr val="FFFFFF"/>
                </a:solidFill>
                <a:latin typeface="Montserrat"/>
                <a:ea typeface="Montserrat"/>
                <a:cs typeface="Montserrat"/>
                <a:sym typeface="Montserrat"/>
              </a:rPr>
              <a:t>Momentum</a:t>
            </a:r>
            <a:endParaRPr/>
          </a:p>
        </p:txBody>
      </p:sp>
      <p:sp>
        <p:nvSpPr>
          <p:cNvPr id="936" name="Google Shape;936;p98"/>
          <p:cNvSpPr txBox="1"/>
          <p:nvPr/>
        </p:nvSpPr>
        <p:spPr>
          <a:xfrm>
            <a:off x="1028700" y="2049578"/>
            <a:ext cx="16230600" cy="137275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Đây là chỉ báo động lượng cho biết độ mạnh, yếu của xu hướng giá.</a:t>
            </a:r>
            <a:endParaRPr/>
          </a:p>
        </p:txBody>
      </p:sp>
      <p:sp>
        <p:nvSpPr>
          <p:cNvPr id="937" name="Google Shape;937;p98"/>
          <p:cNvSpPr txBox="1"/>
          <p:nvPr/>
        </p:nvSpPr>
        <p:spPr>
          <a:xfrm>
            <a:off x="10887887" y="3347460"/>
            <a:ext cx="5237610" cy="3487306"/>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lang="en-US" sz="3718">
                <a:solidFill>
                  <a:srgbClr val="FFFFFF"/>
                </a:solidFill>
                <a:latin typeface="Montserrat"/>
                <a:ea typeface="Montserrat"/>
                <a:cs typeface="Montserrat"/>
                <a:sym typeface="Montserrat"/>
              </a:rPr>
              <a:t>Khi Momentum cắt đường số 0 từ dưới lên hay từ trên xuống sẽ cho dấu hiệu mua vào hay bán ra. </a:t>
            </a:r>
            <a:endParaRPr/>
          </a:p>
        </p:txBody>
      </p:sp>
      <p:sp>
        <p:nvSpPr>
          <p:cNvPr id="938" name="Google Shape;938;p98"/>
          <p:cNvSpPr txBox="1"/>
          <p:nvPr/>
        </p:nvSpPr>
        <p:spPr>
          <a:xfrm>
            <a:off x="668436" y="8319890"/>
            <a:ext cx="16951128" cy="1262664"/>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424">
                <a:solidFill>
                  <a:srgbClr val="FFFFFF"/>
                </a:solidFill>
                <a:latin typeface="Montserrat"/>
                <a:ea typeface="Montserrat"/>
                <a:cs typeface="Montserrat"/>
                <a:sym typeface="Montserrat"/>
              </a:rPr>
              <a:t>Khi Momentum đang tăng hay đang giảm phía dưới hay phía trên đường số 0 cũng cho dấu hiệu về xu hướng giá hiện tại mạnh dẫn hay yếu dần.</a:t>
            </a:r>
            <a:endParaRPr/>
          </a:p>
        </p:txBody>
      </p:sp>
    </p:spTree>
  </p:cSld>
  <p:clrMapOvr>
    <a:masterClrMapping/>
  </p:clrMapOvr>
  <p:transition spd="slow">
    <p:wipe dir="l"/>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99"/>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944" name="Google Shape;944;p99"/>
          <p:cNvSpPr/>
          <p:nvPr/>
        </p:nvSpPr>
        <p:spPr>
          <a:xfrm>
            <a:off x="8046005" y="-90854"/>
            <a:ext cx="12985223" cy="10468707"/>
          </a:xfrm>
          <a:custGeom>
            <a:rect b="b" l="l" r="r" t="t"/>
            <a:pathLst>
              <a:path extrusionOk="0" h="5283200" w="655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rotWithShape="1">
            <a:blip r:embed="rId4">
              <a:alphaModFix/>
            </a:blip>
            <a:stretch>
              <a:fillRect b="0" l="-10387" r="-10386" t="0"/>
            </a:stretch>
          </a:blipFill>
          <a:ln>
            <a:noFill/>
          </a:ln>
        </p:spPr>
      </p:sp>
      <p:pic>
        <p:nvPicPr>
          <p:cNvPr id="945" name="Google Shape;945;p99"/>
          <p:cNvPicPr preferRelativeResize="0"/>
          <p:nvPr/>
        </p:nvPicPr>
        <p:blipFill rotWithShape="1">
          <a:blip r:embed="rId5">
            <a:alphaModFix/>
          </a:blip>
          <a:srcRect b="0" l="0" r="0" t="0"/>
          <a:stretch/>
        </p:blipFill>
        <p:spPr>
          <a:xfrm>
            <a:off x="104309" y="7398280"/>
            <a:ext cx="1848781" cy="2888720"/>
          </a:xfrm>
          <a:prstGeom prst="rect">
            <a:avLst/>
          </a:prstGeom>
          <a:noFill/>
          <a:ln>
            <a:noFill/>
          </a:ln>
        </p:spPr>
      </p:pic>
      <p:sp>
        <p:nvSpPr>
          <p:cNvPr id="946" name="Google Shape;946;p99"/>
          <p:cNvSpPr txBox="1"/>
          <p:nvPr/>
        </p:nvSpPr>
        <p:spPr>
          <a:xfrm>
            <a:off x="1319844" y="933450"/>
            <a:ext cx="13218773" cy="303698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9999">
                <a:solidFill>
                  <a:srgbClr val="FFFFFF"/>
                </a:solidFill>
                <a:latin typeface="Poppins"/>
                <a:ea typeface="Poppins"/>
                <a:cs typeface="Poppins"/>
                <a:sym typeface="Poppins"/>
              </a:rPr>
              <a:t>1.6.3. CHỈ BÁO SỨC MẠNH THỊ TRƯỜNG</a:t>
            </a:r>
            <a:endParaRPr/>
          </a:p>
        </p:txBody>
      </p:sp>
    </p:spTree>
  </p:cSld>
  <p:clrMapOvr>
    <a:masterClrMapping/>
  </p:clrMapOvr>
  <p:transition spd="slow">
    <p:wipe dir="l"/>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Administrator</dc:creator>
</cp:coreProperties>
</file>